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48" r:id="rId2"/>
  </p:sldMasterIdLst>
  <p:notesMasterIdLst>
    <p:notesMasterId r:id="rId52"/>
  </p:notesMasterIdLst>
  <p:sldIdLst>
    <p:sldId id="256" r:id="rId3"/>
    <p:sldId id="494" r:id="rId4"/>
    <p:sldId id="283" r:id="rId5"/>
    <p:sldId id="491" r:id="rId6"/>
    <p:sldId id="284" r:id="rId7"/>
    <p:sldId id="257" r:id="rId8"/>
    <p:sldId id="293" r:id="rId9"/>
    <p:sldId id="297" r:id="rId10"/>
    <p:sldId id="288" r:id="rId11"/>
    <p:sldId id="495" r:id="rId12"/>
    <p:sldId id="292" r:id="rId13"/>
    <p:sldId id="522" r:id="rId14"/>
    <p:sldId id="546" r:id="rId15"/>
    <p:sldId id="547" r:id="rId16"/>
    <p:sldId id="489" r:id="rId17"/>
    <p:sldId id="264" r:id="rId18"/>
    <p:sldId id="492" r:id="rId19"/>
    <p:sldId id="275" r:id="rId20"/>
    <p:sldId id="548" r:id="rId21"/>
    <p:sldId id="549" r:id="rId22"/>
    <p:sldId id="550" r:id="rId23"/>
    <p:sldId id="551" r:id="rId24"/>
    <p:sldId id="552" r:id="rId25"/>
    <p:sldId id="553" r:id="rId26"/>
    <p:sldId id="554" r:id="rId27"/>
    <p:sldId id="555" r:id="rId28"/>
    <p:sldId id="556" r:id="rId29"/>
    <p:sldId id="557" r:id="rId30"/>
    <p:sldId id="558" r:id="rId31"/>
    <p:sldId id="559" r:id="rId32"/>
    <p:sldId id="560" r:id="rId33"/>
    <p:sldId id="561" r:id="rId34"/>
    <p:sldId id="562" r:id="rId35"/>
    <p:sldId id="563" r:id="rId36"/>
    <p:sldId id="564" r:id="rId37"/>
    <p:sldId id="565" r:id="rId38"/>
    <p:sldId id="566" r:id="rId39"/>
    <p:sldId id="567" r:id="rId40"/>
    <p:sldId id="568" r:id="rId41"/>
    <p:sldId id="569" r:id="rId42"/>
    <p:sldId id="570" r:id="rId43"/>
    <p:sldId id="571" r:id="rId44"/>
    <p:sldId id="572" r:id="rId45"/>
    <p:sldId id="573" r:id="rId46"/>
    <p:sldId id="574" r:id="rId47"/>
    <p:sldId id="575" r:id="rId48"/>
    <p:sldId id="576" r:id="rId49"/>
    <p:sldId id="577" r:id="rId50"/>
    <p:sldId id="578"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33"/>
    <p:restoredTop sz="95755"/>
  </p:normalViewPr>
  <p:slideViewPr>
    <p:cSldViewPr snapToGrid="0">
      <p:cViewPr varScale="1">
        <p:scale>
          <a:sx n="33" d="100"/>
          <a:sy n="33" d="100"/>
        </p:scale>
        <p:origin x="52" y="112"/>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18" Type="http://schemas.openxmlformats.org/officeDocument/2006/relationships/slide" Target="slides/slide18.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 Type="http://schemas.openxmlformats.org/officeDocument/2006/relationships/slide" Target="slides/slide2.xml"/><Relationship Id="rId16" Type="http://schemas.openxmlformats.org/officeDocument/2006/relationships/slide" Target="slides/slide16.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5" Type="http://schemas.openxmlformats.org/officeDocument/2006/relationships/slide" Target="slides/slide5.xml"/><Relationship Id="rId15" Type="http://schemas.openxmlformats.org/officeDocument/2006/relationships/slide" Target="slides/slide15.xml"/><Relationship Id="rId10" Type="http://schemas.openxmlformats.org/officeDocument/2006/relationships/slide" Target="slides/slide10.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BEAS Maria" userId="0bdd0ab1-dc96-469d-b1fa-51ff4e104880" providerId="ADAL" clId="{FC64563D-FA77-47AC-9054-1925CDEEFB13}"/>
    <pc:docChg chg="addSld modSld addMainMaster modMainMaster">
      <pc:chgData name="IBEAS Maria" userId="0bdd0ab1-dc96-469d-b1fa-51ff4e104880" providerId="ADAL" clId="{FC64563D-FA77-47AC-9054-1925CDEEFB13}" dt="2024-05-06T07:33:21.776" v="61"/>
      <pc:docMkLst>
        <pc:docMk/>
      </pc:docMkLst>
      <pc:sldChg chg="add modNotes">
        <pc:chgData name="IBEAS Maria" userId="0bdd0ab1-dc96-469d-b1fa-51ff4e104880" providerId="ADAL" clId="{FC64563D-FA77-47AC-9054-1925CDEEFB13}" dt="2024-05-06T07:33:19.310" v="1"/>
        <pc:sldMkLst>
          <pc:docMk/>
          <pc:sldMk cId="3019705328" sldId="548"/>
        </pc:sldMkLst>
      </pc:sldChg>
      <pc:sldChg chg="add">
        <pc:chgData name="IBEAS Maria" userId="0bdd0ab1-dc96-469d-b1fa-51ff4e104880" providerId="ADAL" clId="{FC64563D-FA77-47AC-9054-1925CDEEFB13}" dt="2024-05-06T07:33:19.384" v="3"/>
        <pc:sldMkLst>
          <pc:docMk/>
          <pc:sldMk cId="1647463705" sldId="549"/>
        </pc:sldMkLst>
      </pc:sldChg>
      <pc:sldChg chg="add">
        <pc:chgData name="IBEAS Maria" userId="0bdd0ab1-dc96-469d-b1fa-51ff4e104880" providerId="ADAL" clId="{FC64563D-FA77-47AC-9054-1925CDEEFB13}" dt="2024-05-06T07:33:19.441" v="5"/>
        <pc:sldMkLst>
          <pc:docMk/>
          <pc:sldMk cId="2576404706" sldId="550"/>
        </pc:sldMkLst>
      </pc:sldChg>
      <pc:sldChg chg="add modNotes">
        <pc:chgData name="IBEAS Maria" userId="0bdd0ab1-dc96-469d-b1fa-51ff4e104880" providerId="ADAL" clId="{FC64563D-FA77-47AC-9054-1925CDEEFB13}" dt="2024-05-06T07:33:19.600" v="7"/>
        <pc:sldMkLst>
          <pc:docMk/>
          <pc:sldMk cId="3804938814" sldId="551"/>
        </pc:sldMkLst>
      </pc:sldChg>
      <pc:sldChg chg="add modNotes">
        <pc:chgData name="IBEAS Maria" userId="0bdd0ab1-dc96-469d-b1fa-51ff4e104880" providerId="ADAL" clId="{FC64563D-FA77-47AC-9054-1925CDEEFB13}" dt="2024-05-06T07:33:19.700" v="9"/>
        <pc:sldMkLst>
          <pc:docMk/>
          <pc:sldMk cId="879990496" sldId="552"/>
        </pc:sldMkLst>
      </pc:sldChg>
      <pc:sldChg chg="add modNotes">
        <pc:chgData name="IBEAS Maria" userId="0bdd0ab1-dc96-469d-b1fa-51ff4e104880" providerId="ADAL" clId="{FC64563D-FA77-47AC-9054-1925CDEEFB13}" dt="2024-05-06T07:33:19.814" v="11"/>
        <pc:sldMkLst>
          <pc:docMk/>
          <pc:sldMk cId="2320753452" sldId="553"/>
        </pc:sldMkLst>
      </pc:sldChg>
      <pc:sldChg chg="add modNotes">
        <pc:chgData name="IBEAS Maria" userId="0bdd0ab1-dc96-469d-b1fa-51ff4e104880" providerId="ADAL" clId="{FC64563D-FA77-47AC-9054-1925CDEEFB13}" dt="2024-05-06T07:33:19.892" v="13"/>
        <pc:sldMkLst>
          <pc:docMk/>
          <pc:sldMk cId="880574544" sldId="554"/>
        </pc:sldMkLst>
      </pc:sldChg>
      <pc:sldChg chg="add modNotes">
        <pc:chgData name="IBEAS Maria" userId="0bdd0ab1-dc96-469d-b1fa-51ff4e104880" providerId="ADAL" clId="{FC64563D-FA77-47AC-9054-1925CDEEFB13}" dt="2024-05-06T07:33:19.959" v="15"/>
        <pc:sldMkLst>
          <pc:docMk/>
          <pc:sldMk cId="1955651786" sldId="555"/>
        </pc:sldMkLst>
      </pc:sldChg>
      <pc:sldChg chg="add modNotes">
        <pc:chgData name="IBEAS Maria" userId="0bdd0ab1-dc96-469d-b1fa-51ff4e104880" providerId="ADAL" clId="{FC64563D-FA77-47AC-9054-1925CDEEFB13}" dt="2024-05-06T07:33:20.051" v="17"/>
        <pc:sldMkLst>
          <pc:docMk/>
          <pc:sldMk cId="1466361886" sldId="556"/>
        </pc:sldMkLst>
      </pc:sldChg>
      <pc:sldChg chg="add modNotes">
        <pc:chgData name="IBEAS Maria" userId="0bdd0ab1-dc96-469d-b1fa-51ff4e104880" providerId="ADAL" clId="{FC64563D-FA77-47AC-9054-1925CDEEFB13}" dt="2024-05-06T07:33:20.127" v="19"/>
        <pc:sldMkLst>
          <pc:docMk/>
          <pc:sldMk cId="3948336588" sldId="557"/>
        </pc:sldMkLst>
      </pc:sldChg>
      <pc:sldChg chg="add modNotes">
        <pc:chgData name="IBEAS Maria" userId="0bdd0ab1-dc96-469d-b1fa-51ff4e104880" providerId="ADAL" clId="{FC64563D-FA77-47AC-9054-1925CDEEFB13}" dt="2024-05-06T07:33:20.425" v="21"/>
        <pc:sldMkLst>
          <pc:docMk/>
          <pc:sldMk cId="1243118696" sldId="558"/>
        </pc:sldMkLst>
      </pc:sldChg>
      <pc:sldChg chg="add modNotes">
        <pc:chgData name="IBEAS Maria" userId="0bdd0ab1-dc96-469d-b1fa-51ff4e104880" providerId="ADAL" clId="{FC64563D-FA77-47AC-9054-1925CDEEFB13}" dt="2024-05-06T07:33:20.502" v="23"/>
        <pc:sldMkLst>
          <pc:docMk/>
          <pc:sldMk cId="2235500117" sldId="559"/>
        </pc:sldMkLst>
      </pc:sldChg>
      <pc:sldChg chg="add modNotes">
        <pc:chgData name="IBEAS Maria" userId="0bdd0ab1-dc96-469d-b1fa-51ff4e104880" providerId="ADAL" clId="{FC64563D-FA77-47AC-9054-1925CDEEFB13}" dt="2024-05-06T07:33:20.584" v="25"/>
        <pc:sldMkLst>
          <pc:docMk/>
          <pc:sldMk cId="1938833461" sldId="560"/>
        </pc:sldMkLst>
      </pc:sldChg>
      <pc:sldChg chg="add modNotes">
        <pc:chgData name="IBEAS Maria" userId="0bdd0ab1-dc96-469d-b1fa-51ff4e104880" providerId="ADAL" clId="{FC64563D-FA77-47AC-9054-1925CDEEFB13}" dt="2024-05-06T07:33:20.665" v="27"/>
        <pc:sldMkLst>
          <pc:docMk/>
          <pc:sldMk cId="1947895219" sldId="561"/>
        </pc:sldMkLst>
      </pc:sldChg>
      <pc:sldChg chg="add modNotes">
        <pc:chgData name="IBEAS Maria" userId="0bdd0ab1-dc96-469d-b1fa-51ff4e104880" providerId="ADAL" clId="{FC64563D-FA77-47AC-9054-1925CDEEFB13}" dt="2024-05-06T07:33:20.735" v="29"/>
        <pc:sldMkLst>
          <pc:docMk/>
          <pc:sldMk cId="672206595" sldId="562"/>
        </pc:sldMkLst>
      </pc:sldChg>
      <pc:sldChg chg="add modNotes">
        <pc:chgData name="IBEAS Maria" userId="0bdd0ab1-dc96-469d-b1fa-51ff4e104880" providerId="ADAL" clId="{FC64563D-FA77-47AC-9054-1925CDEEFB13}" dt="2024-05-06T07:33:20.784" v="31"/>
        <pc:sldMkLst>
          <pc:docMk/>
          <pc:sldMk cId="931280023" sldId="563"/>
        </pc:sldMkLst>
      </pc:sldChg>
      <pc:sldChg chg="add modNotes">
        <pc:chgData name="IBEAS Maria" userId="0bdd0ab1-dc96-469d-b1fa-51ff4e104880" providerId="ADAL" clId="{FC64563D-FA77-47AC-9054-1925CDEEFB13}" dt="2024-05-06T07:33:20.839" v="33"/>
        <pc:sldMkLst>
          <pc:docMk/>
          <pc:sldMk cId="3410634464" sldId="564"/>
        </pc:sldMkLst>
      </pc:sldChg>
      <pc:sldChg chg="add modNotes">
        <pc:chgData name="IBEAS Maria" userId="0bdd0ab1-dc96-469d-b1fa-51ff4e104880" providerId="ADAL" clId="{FC64563D-FA77-47AC-9054-1925CDEEFB13}" dt="2024-05-06T07:33:20.920" v="35"/>
        <pc:sldMkLst>
          <pc:docMk/>
          <pc:sldMk cId="510836902" sldId="565"/>
        </pc:sldMkLst>
      </pc:sldChg>
      <pc:sldChg chg="add modNotes">
        <pc:chgData name="IBEAS Maria" userId="0bdd0ab1-dc96-469d-b1fa-51ff4e104880" providerId="ADAL" clId="{FC64563D-FA77-47AC-9054-1925CDEEFB13}" dt="2024-05-06T07:33:20.998" v="37"/>
        <pc:sldMkLst>
          <pc:docMk/>
          <pc:sldMk cId="742002781" sldId="566"/>
        </pc:sldMkLst>
      </pc:sldChg>
      <pc:sldChg chg="add modNotes">
        <pc:chgData name="IBEAS Maria" userId="0bdd0ab1-dc96-469d-b1fa-51ff4e104880" providerId="ADAL" clId="{FC64563D-FA77-47AC-9054-1925CDEEFB13}" dt="2024-05-06T07:33:21.059" v="39"/>
        <pc:sldMkLst>
          <pc:docMk/>
          <pc:sldMk cId="3852490826" sldId="567"/>
        </pc:sldMkLst>
      </pc:sldChg>
      <pc:sldChg chg="add modNotes">
        <pc:chgData name="IBEAS Maria" userId="0bdd0ab1-dc96-469d-b1fa-51ff4e104880" providerId="ADAL" clId="{FC64563D-FA77-47AC-9054-1925CDEEFB13}" dt="2024-05-06T07:33:21.117" v="41"/>
        <pc:sldMkLst>
          <pc:docMk/>
          <pc:sldMk cId="4167251539" sldId="568"/>
        </pc:sldMkLst>
      </pc:sldChg>
      <pc:sldChg chg="add modNotes">
        <pc:chgData name="IBEAS Maria" userId="0bdd0ab1-dc96-469d-b1fa-51ff4e104880" providerId="ADAL" clId="{FC64563D-FA77-47AC-9054-1925CDEEFB13}" dt="2024-05-06T07:33:21.171" v="43"/>
        <pc:sldMkLst>
          <pc:docMk/>
          <pc:sldMk cId="3697529312" sldId="569"/>
        </pc:sldMkLst>
      </pc:sldChg>
      <pc:sldChg chg="add modNotes">
        <pc:chgData name="IBEAS Maria" userId="0bdd0ab1-dc96-469d-b1fa-51ff4e104880" providerId="ADAL" clId="{FC64563D-FA77-47AC-9054-1925CDEEFB13}" dt="2024-05-06T07:33:21.219" v="45"/>
        <pc:sldMkLst>
          <pc:docMk/>
          <pc:sldMk cId="1306982972" sldId="570"/>
        </pc:sldMkLst>
      </pc:sldChg>
      <pc:sldChg chg="add modNotes">
        <pc:chgData name="IBEAS Maria" userId="0bdd0ab1-dc96-469d-b1fa-51ff4e104880" providerId="ADAL" clId="{FC64563D-FA77-47AC-9054-1925CDEEFB13}" dt="2024-05-06T07:33:21.276" v="47"/>
        <pc:sldMkLst>
          <pc:docMk/>
          <pc:sldMk cId="1764734073" sldId="571"/>
        </pc:sldMkLst>
      </pc:sldChg>
      <pc:sldChg chg="add">
        <pc:chgData name="IBEAS Maria" userId="0bdd0ab1-dc96-469d-b1fa-51ff4e104880" providerId="ADAL" clId="{FC64563D-FA77-47AC-9054-1925CDEEFB13}" dt="2024-05-06T07:33:21.430" v="49"/>
        <pc:sldMkLst>
          <pc:docMk/>
          <pc:sldMk cId="854070007" sldId="572"/>
        </pc:sldMkLst>
      </pc:sldChg>
      <pc:sldChg chg="add modNotes">
        <pc:chgData name="IBEAS Maria" userId="0bdd0ab1-dc96-469d-b1fa-51ff4e104880" providerId="ADAL" clId="{FC64563D-FA77-47AC-9054-1925CDEEFB13}" dt="2024-05-06T07:33:21.470" v="51"/>
        <pc:sldMkLst>
          <pc:docMk/>
          <pc:sldMk cId="3669002358" sldId="573"/>
        </pc:sldMkLst>
      </pc:sldChg>
      <pc:sldChg chg="add modNotes">
        <pc:chgData name="IBEAS Maria" userId="0bdd0ab1-dc96-469d-b1fa-51ff4e104880" providerId="ADAL" clId="{FC64563D-FA77-47AC-9054-1925CDEEFB13}" dt="2024-05-06T07:33:21.533" v="53"/>
        <pc:sldMkLst>
          <pc:docMk/>
          <pc:sldMk cId="2766487794" sldId="574"/>
        </pc:sldMkLst>
      </pc:sldChg>
      <pc:sldChg chg="add modNotes">
        <pc:chgData name="IBEAS Maria" userId="0bdd0ab1-dc96-469d-b1fa-51ff4e104880" providerId="ADAL" clId="{FC64563D-FA77-47AC-9054-1925CDEEFB13}" dt="2024-05-06T07:33:21.622" v="55"/>
        <pc:sldMkLst>
          <pc:docMk/>
          <pc:sldMk cId="1637532516" sldId="575"/>
        </pc:sldMkLst>
      </pc:sldChg>
      <pc:sldChg chg="add">
        <pc:chgData name="IBEAS Maria" userId="0bdd0ab1-dc96-469d-b1fa-51ff4e104880" providerId="ADAL" clId="{FC64563D-FA77-47AC-9054-1925CDEEFB13}" dt="2024-05-06T07:33:21.671" v="57"/>
        <pc:sldMkLst>
          <pc:docMk/>
          <pc:sldMk cId="1359926792" sldId="576"/>
        </pc:sldMkLst>
      </pc:sldChg>
      <pc:sldChg chg="add">
        <pc:chgData name="IBEAS Maria" userId="0bdd0ab1-dc96-469d-b1fa-51ff4e104880" providerId="ADAL" clId="{FC64563D-FA77-47AC-9054-1925CDEEFB13}" dt="2024-05-06T07:33:21.713" v="59"/>
        <pc:sldMkLst>
          <pc:docMk/>
          <pc:sldMk cId="2767447097" sldId="577"/>
        </pc:sldMkLst>
      </pc:sldChg>
      <pc:sldChg chg="add modNotes">
        <pc:chgData name="IBEAS Maria" userId="0bdd0ab1-dc96-469d-b1fa-51ff4e104880" providerId="ADAL" clId="{FC64563D-FA77-47AC-9054-1925CDEEFB13}" dt="2024-05-06T07:33:21.776" v="61"/>
        <pc:sldMkLst>
          <pc:docMk/>
          <pc:sldMk cId="3908865490" sldId="578"/>
        </pc:sldMkLst>
      </pc:sldChg>
      <pc:sldMasterChg chg="add addSldLayout">
        <pc:chgData name="IBEAS Maria" userId="0bdd0ab1-dc96-469d-b1fa-51ff4e104880" providerId="ADAL" clId="{FC64563D-FA77-47AC-9054-1925CDEEFB13}" dt="2024-05-06T07:33:19.384" v="2" actId="27028"/>
        <pc:sldMasterMkLst>
          <pc:docMk/>
          <pc:sldMasterMk cId="2310862744" sldId="2147483648"/>
        </pc:sldMasterMkLst>
        <pc:sldLayoutChg chg="add">
          <pc:chgData name="IBEAS Maria" userId="0bdd0ab1-dc96-469d-b1fa-51ff4e104880" providerId="ADAL" clId="{FC64563D-FA77-47AC-9054-1925CDEEFB13}" dt="2024-05-06T07:33:19.310" v="0" actId="27028"/>
          <pc:sldLayoutMkLst>
            <pc:docMk/>
            <pc:sldMasterMk cId="2310862744" sldId="2147483648"/>
            <pc:sldLayoutMk cId="1227444912" sldId="2147483649"/>
          </pc:sldLayoutMkLst>
        </pc:sldLayoutChg>
        <pc:sldLayoutChg chg="add">
          <pc:chgData name="IBEAS Maria" userId="0bdd0ab1-dc96-469d-b1fa-51ff4e104880" providerId="ADAL" clId="{FC64563D-FA77-47AC-9054-1925CDEEFB13}" dt="2024-05-06T07:33:19.384" v="2" actId="27028"/>
          <pc:sldLayoutMkLst>
            <pc:docMk/>
            <pc:sldMasterMk cId="2310862744" sldId="2147483648"/>
            <pc:sldLayoutMk cId="765323094" sldId="2147483650"/>
          </pc:sldLayoutMkLst>
        </pc:sldLayoutChg>
      </pc:sldMasterChg>
      <pc:sldMasterChg chg="modSldLayout">
        <pc:chgData name="IBEAS Maria" userId="0bdd0ab1-dc96-469d-b1fa-51ff4e104880" providerId="ADAL" clId="{FC64563D-FA77-47AC-9054-1925CDEEFB13}" dt="2024-05-06T07:33:19.384" v="2" actId="27028"/>
        <pc:sldMasterMkLst>
          <pc:docMk/>
          <pc:sldMasterMk cId="0" sldId="2147483659"/>
        </pc:sldMasterMkLst>
        <pc:sldLayoutChg chg="replId">
          <pc:chgData name="IBEAS Maria" userId="0bdd0ab1-dc96-469d-b1fa-51ff4e104880" providerId="ADAL" clId="{FC64563D-FA77-47AC-9054-1925CDEEFB13}" dt="2024-05-06T07:33:19.310" v="0" actId="27028"/>
          <pc:sldLayoutMkLst>
            <pc:docMk/>
            <pc:sldMasterMk cId="0" sldId="2147483659"/>
            <pc:sldLayoutMk cId="0" sldId="2147483662"/>
          </pc:sldLayoutMkLst>
        </pc:sldLayoutChg>
        <pc:sldLayoutChg chg="replId">
          <pc:chgData name="IBEAS Maria" userId="0bdd0ab1-dc96-469d-b1fa-51ff4e104880" providerId="ADAL" clId="{FC64563D-FA77-47AC-9054-1925CDEEFB13}" dt="2024-05-06T07:33:19.310" v="0" actId="27028"/>
          <pc:sldLayoutMkLst>
            <pc:docMk/>
            <pc:sldMasterMk cId="0" sldId="2147483659"/>
            <pc:sldLayoutMk cId="0" sldId="2147483663"/>
          </pc:sldLayoutMkLst>
        </pc:sldLayoutChg>
        <pc:sldLayoutChg chg="replId">
          <pc:chgData name="IBEAS Maria" userId="0bdd0ab1-dc96-469d-b1fa-51ff4e104880" providerId="ADAL" clId="{FC64563D-FA77-47AC-9054-1925CDEEFB13}" dt="2024-05-06T07:33:19.384" v="2" actId="27028"/>
          <pc:sldLayoutMkLst>
            <pc:docMk/>
            <pc:sldMasterMk cId="0" sldId="2147483659"/>
            <pc:sldLayoutMk cId="0" sldId="214748366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BF27E-2579-400A-83CD-119F4ECFF44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BEDF5A2-0D4E-42CD-85FA-3912392B738D}">
      <dgm:prSet/>
      <dgm:spPr/>
      <dgm:t>
        <a:bodyPr/>
        <a:lstStyle/>
        <a:p>
          <a:r>
            <a:rPr lang="en-US"/>
            <a:t>Our proposition is to encourage the use of more appropriate methods to assess the SSH integration</a:t>
          </a:r>
        </a:p>
      </dgm:t>
    </dgm:pt>
    <dgm:pt modelId="{8F7C694E-3AD0-4F01-B68F-2D39DA7882EC}" type="parTrans" cxnId="{6F3D5462-EA87-4D48-8358-C85700792632}">
      <dgm:prSet/>
      <dgm:spPr/>
      <dgm:t>
        <a:bodyPr/>
        <a:lstStyle/>
        <a:p>
          <a:endParaRPr lang="en-US"/>
        </a:p>
      </dgm:t>
    </dgm:pt>
    <dgm:pt modelId="{2AA33007-3992-4892-90FC-1F419FB75C3E}" type="sibTrans" cxnId="{6F3D5462-EA87-4D48-8358-C85700792632}">
      <dgm:prSet/>
      <dgm:spPr/>
      <dgm:t>
        <a:bodyPr/>
        <a:lstStyle/>
        <a:p>
          <a:endParaRPr lang="en-US"/>
        </a:p>
      </dgm:t>
    </dgm:pt>
    <dgm:pt modelId="{CAA86AD9-13F6-482F-B159-4340BB16EF96}">
      <dgm:prSet/>
      <dgm:spPr/>
      <dgm:t>
        <a:bodyPr/>
        <a:lstStyle/>
        <a:p>
          <a:r>
            <a:rPr lang="en-US"/>
            <a:t>We encourage the use of ‘qualitative’ methods to be used and given equal weighting in ‘mixed method’ approaches to assessment</a:t>
          </a:r>
        </a:p>
      </dgm:t>
    </dgm:pt>
    <dgm:pt modelId="{38C868B0-7762-4BBD-A9CC-691871CA3F07}" type="parTrans" cxnId="{84920D2B-D19D-4A44-98BE-4EEF4F8BBD26}">
      <dgm:prSet/>
      <dgm:spPr/>
      <dgm:t>
        <a:bodyPr/>
        <a:lstStyle/>
        <a:p>
          <a:endParaRPr lang="en-US"/>
        </a:p>
      </dgm:t>
    </dgm:pt>
    <dgm:pt modelId="{81AB3650-FD78-45D5-A5BF-D71EA181A42A}" type="sibTrans" cxnId="{84920D2B-D19D-4A44-98BE-4EEF4F8BBD26}">
      <dgm:prSet/>
      <dgm:spPr/>
      <dgm:t>
        <a:bodyPr/>
        <a:lstStyle/>
        <a:p>
          <a:endParaRPr lang="en-US"/>
        </a:p>
      </dgm:t>
    </dgm:pt>
    <dgm:pt modelId="{94E8FC07-357E-4D32-9EF5-A48CA1BF6A8E}">
      <dgm:prSet/>
      <dgm:spPr/>
      <dgm:t>
        <a:bodyPr/>
        <a:lstStyle/>
        <a:p>
          <a:r>
            <a:rPr lang="en-US"/>
            <a:t>We encourage that more research on research is required to better understand the interplay in these issues</a:t>
          </a:r>
        </a:p>
      </dgm:t>
    </dgm:pt>
    <dgm:pt modelId="{CC7A3BDC-6C4B-4E57-B58D-D6D8714C0D4E}" type="parTrans" cxnId="{03CCC70F-3495-4579-A9F8-EC4CB41E55F6}">
      <dgm:prSet/>
      <dgm:spPr/>
      <dgm:t>
        <a:bodyPr/>
        <a:lstStyle/>
        <a:p>
          <a:endParaRPr lang="en-US"/>
        </a:p>
      </dgm:t>
    </dgm:pt>
    <dgm:pt modelId="{BB4CAE63-C041-4A0D-AFF8-343D655C8243}" type="sibTrans" cxnId="{03CCC70F-3495-4579-A9F8-EC4CB41E55F6}">
      <dgm:prSet/>
      <dgm:spPr/>
      <dgm:t>
        <a:bodyPr/>
        <a:lstStyle/>
        <a:p>
          <a:endParaRPr lang="en-US"/>
        </a:p>
      </dgm:t>
    </dgm:pt>
    <dgm:pt modelId="{62E5176A-6BC4-4BD8-9205-650E13228899}">
      <dgm:prSet/>
      <dgm:spPr/>
      <dgm:t>
        <a:bodyPr/>
        <a:lstStyle/>
        <a:p>
          <a:r>
            <a:rPr lang="en-US"/>
            <a:t>As multi-disciplinarity becomes more present in research investment programmes at MS and EU levels we encourage the use of more powerful methods</a:t>
          </a:r>
        </a:p>
      </dgm:t>
    </dgm:pt>
    <dgm:pt modelId="{E42778A8-0AEF-42AA-A006-7E430127B84A}" type="parTrans" cxnId="{FE737558-EC06-485A-8058-6571B120119A}">
      <dgm:prSet/>
      <dgm:spPr/>
      <dgm:t>
        <a:bodyPr/>
        <a:lstStyle/>
        <a:p>
          <a:endParaRPr lang="en-US"/>
        </a:p>
      </dgm:t>
    </dgm:pt>
    <dgm:pt modelId="{4B295263-EFA5-4E48-816F-69DE7A488B70}" type="sibTrans" cxnId="{FE737558-EC06-485A-8058-6571B120119A}">
      <dgm:prSet/>
      <dgm:spPr/>
      <dgm:t>
        <a:bodyPr/>
        <a:lstStyle/>
        <a:p>
          <a:endParaRPr lang="en-US"/>
        </a:p>
      </dgm:t>
    </dgm:pt>
    <dgm:pt modelId="{32C37EBE-562F-4CC3-9981-D6A23B40CAE7}">
      <dgm:prSet/>
      <dgm:spPr/>
      <dgm:t>
        <a:bodyPr/>
        <a:lstStyle/>
        <a:p>
          <a:r>
            <a:rPr lang="en-US"/>
            <a:t>Data collection is critical. The ‘meta-data’ collected should be done as a result of the data collection exercise of a research project, not as administrative information which then struggles to be useful for enquiries and assessment</a:t>
          </a:r>
        </a:p>
      </dgm:t>
    </dgm:pt>
    <dgm:pt modelId="{9A6D637E-4B25-4075-B03E-9571BDC4B0FE}" type="parTrans" cxnId="{4AE9CC6F-E5B3-47BC-9C1D-249B2FA1B045}">
      <dgm:prSet/>
      <dgm:spPr/>
      <dgm:t>
        <a:bodyPr/>
        <a:lstStyle/>
        <a:p>
          <a:endParaRPr lang="en-US"/>
        </a:p>
      </dgm:t>
    </dgm:pt>
    <dgm:pt modelId="{44E48F68-E701-4C1D-B20D-42C308B28800}" type="sibTrans" cxnId="{4AE9CC6F-E5B3-47BC-9C1D-249B2FA1B045}">
      <dgm:prSet/>
      <dgm:spPr/>
      <dgm:t>
        <a:bodyPr/>
        <a:lstStyle/>
        <a:p>
          <a:endParaRPr lang="en-US"/>
        </a:p>
      </dgm:t>
    </dgm:pt>
    <dgm:pt modelId="{0E6584B2-030D-4D9A-801A-5FBDCA1BDBE9}">
      <dgm:prSet/>
      <dgm:spPr/>
      <dgm:t>
        <a:bodyPr/>
        <a:lstStyle/>
        <a:p>
          <a:r>
            <a:rPr lang="en-US"/>
            <a:t>We call on funders to adopt an ‘open’ attitude to data – as they encourage us to make our scientific data ‘open’</a:t>
          </a:r>
        </a:p>
      </dgm:t>
    </dgm:pt>
    <dgm:pt modelId="{547BBA49-1B6E-40B0-BA87-69F6EA7C44B1}" type="parTrans" cxnId="{45FF96A0-06A6-4AA3-8D4A-EE384A6F481D}">
      <dgm:prSet/>
      <dgm:spPr/>
      <dgm:t>
        <a:bodyPr/>
        <a:lstStyle/>
        <a:p>
          <a:endParaRPr lang="en-US"/>
        </a:p>
      </dgm:t>
    </dgm:pt>
    <dgm:pt modelId="{7A6658E5-D367-45FC-B62B-20C6FA81F9CF}" type="sibTrans" cxnId="{45FF96A0-06A6-4AA3-8D4A-EE384A6F481D}">
      <dgm:prSet/>
      <dgm:spPr/>
      <dgm:t>
        <a:bodyPr/>
        <a:lstStyle/>
        <a:p>
          <a:endParaRPr lang="en-US"/>
        </a:p>
      </dgm:t>
    </dgm:pt>
    <dgm:pt modelId="{8975351C-5F16-43C9-9ACA-C40C3CFCEE50}">
      <dgm:prSet/>
      <dgm:spPr/>
      <dgm:t>
        <a:bodyPr/>
        <a:lstStyle/>
        <a:p>
          <a:r>
            <a:rPr lang="en-US"/>
            <a:t>Is there a correlation between the N/A publications and the SSH-ness of a project?</a:t>
          </a:r>
        </a:p>
      </dgm:t>
    </dgm:pt>
    <dgm:pt modelId="{152A7EC0-8B28-4C9C-9564-4D3274491FA7}" type="parTrans" cxnId="{B072F773-ED85-477B-B493-E03F9CBC0E87}">
      <dgm:prSet/>
      <dgm:spPr/>
      <dgm:t>
        <a:bodyPr/>
        <a:lstStyle/>
        <a:p>
          <a:endParaRPr lang="en-US"/>
        </a:p>
      </dgm:t>
    </dgm:pt>
    <dgm:pt modelId="{448CE90B-9DBD-4D5F-B318-4EA94BB3A409}" type="sibTrans" cxnId="{B072F773-ED85-477B-B493-E03F9CBC0E87}">
      <dgm:prSet/>
      <dgm:spPr/>
      <dgm:t>
        <a:bodyPr/>
        <a:lstStyle/>
        <a:p>
          <a:endParaRPr lang="en-US"/>
        </a:p>
      </dgm:t>
    </dgm:pt>
    <dgm:pt modelId="{B65B8C77-A9BC-3749-9629-F8D13E91CCD6}" type="pres">
      <dgm:prSet presAssocID="{477BF27E-2579-400A-83CD-119F4ECFF443}" presName="vert0" presStyleCnt="0">
        <dgm:presLayoutVars>
          <dgm:dir/>
          <dgm:animOne val="branch"/>
          <dgm:animLvl val="lvl"/>
        </dgm:presLayoutVars>
      </dgm:prSet>
      <dgm:spPr/>
    </dgm:pt>
    <dgm:pt modelId="{2F502291-085E-C145-B383-CA9781F5A131}" type="pres">
      <dgm:prSet presAssocID="{FBEDF5A2-0D4E-42CD-85FA-3912392B738D}" presName="thickLine" presStyleLbl="alignNode1" presStyleIdx="0" presStyleCnt="7"/>
      <dgm:spPr/>
    </dgm:pt>
    <dgm:pt modelId="{60F11AC7-79B2-264E-BE3D-9ECAEDD28994}" type="pres">
      <dgm:prSet presAssocID="{FBEDF5A2-0D4E-42CD-85FA-3912392B738D}" presName="horz1" presStyleCnt="0"/>
      <dgm:spPr/>
    </dgm:pt>
    <dgm:pt modelId="{5AA98E75-7732-AD46-A4D6-81BF6F75F3FD}" type="pres">
      <dgm:prSet presAssocID="{FBEDF5A2-0D4E-42CD-85FA-3912392B738D}" presName="tx1" presStyleLbl="revTx" presStyleIdx="0" presStyleCnt="7"/>
      <dgm:spPr/>
    </dgm:pt>
    <dgm:pt modelId="{91C2AE64-74DF-2D42-91F1-DEC757F148EE}" type="pres">
      <dgm:prSet presAssocID="{FBEDF5A2-0D4E-42CD-85FA-3912392B738D}" presName="vert1" presStyleCnt="0"/>
      <dgm:spPr/>
    </dgm:pt>
    <dgm:pt modelId="{068897BC-3D69-5A46-9FDF-70065D70DCBB}" type="pres">
      <dgm:prSet presAssocID="{CAA86AD9-13F6-482F-B159-4340BB16EF96}" presName="thickLine" presStyleLbl="alignNode1" presStyleIdx="1" presStyleCnt="7"/>
      <dgm:spPr/>
    </dgm:pt>
    <dgm:pt modelId="{C01F893E-276A-B24E-BBBC-ECAEE7CAC033}" type="pres">
      <dgm:prSet presAssocID="{CAA86AD9-13F6-482F-B159-4340BB16EF96}" presName="horz1" presStyleCnt="0"/>
      <dgm:spPr/>
    </dgm:pt>
    <dgm:pt modelId="{2DE32353-954C-4F47-A623-916175D4C174}" type="pres">
      <dgm:prSet presAssocID="{CAA86AD9-13F6-482F-B159-4340BB16EF96}" presName="tx1" presStyleLbl="revTx" presStyleIdx="1" presStyleCnt="7"/>
      <dgm:spPr/>
    </dgm:pt>
    <dgm:pt modelId="{58F993C3-8DEF-5E4D-98DF-35CD90FF0F60}" type="pres">
      <dgm:prSet presAssocID="{CAA86AD9-13F6-482F-B159-4340BB16EF96}" presName="vert1" presStyleCnt="0"/>
      <dgm:spPr/>
    </dgm:pt>
    <dgm:pt modelId="{F4B78366-8890-854C-8BBB-4F0EDC937038}" type="pres">
      <dgm:prSet presAssocID="{94E8FC07-357E-4D32-9EF5-A48CA1BF6A8E}" presName="thickLine" presStyleLbl="alignNode1" presStyleIdx="2" presStyleCnt="7"/>
      <dgm:spPr/>
    </dgm:pt>
    <dgm:pt modelId="{E68A32D7-2C8D-064F-A3BE-1CEE4F603337}" type="pres">
      <dgm:prSet presAssocID="{94E8FC07-357E-4D32-9EF5-A48CA1BF6A8E}" presName="horz1" presStyleCnt="0"/>
      <dgm:spPr/>
    </dgm:pt>
    <dgm:pt modelId="{A440DD24-AF7E-CF41-916C-473AE269C36B}" type="pres">
      <dgm:prSet presAssocID="{94E8FC07-357E-4D32-9EF5-A48CA1BF6A8E}" presName="tx1" presStyleLbl="revTx" presStyleIdx="2" presStyleCnt="7"/>
      <dgm:spPr/>
    </dgm:pt>
    <dgm:pt modelId="{D4AD556E-F31A-9A4D-BCA6-2E770C6DBB1B}" type="pres">
      <dgm:prSet presAssocID="{94E8FC07-357E-4D32-9EF5-A48CA1BF6A8E}" presName="vert1" presStyleCnt="0"/>
      <dgm:spPr/>
    </dgm:pt>
    <dgm:pt modelId="{CE090F31-C7F1-0748-B25E-E248E81B963E}" type="pres">
      <dgm:prSet presAssocID="{62E5176A-6BC4-4BD8-9205-650E13228899}" presName="thickLine" presStyleLbl="alignNode1" presStyleIdx="3" presStyleCnt="7"/>
      <dgm:spPr/>
    </dgm:pt>
    <dgm:pt modelId="{306400A7-D18D-6B4B-8109-210589A751B4}" type="pres">
      <dgm:prSet presAssocID="{62E5176A-6BC4-4BD8-9205-650E13228899}" presName="horz1" presStyleCnt="0"/>
      <dgm:spPr/>
    </dgm:pt>
    <dgm:pt modelId="{8F224F36-39F7-E34B-8FE1-749AF73B8D91}" type="pres">
      <dgm:prSet presAssocID="{62E5176A-6BC4-4BD8-9205-650E13228899}" presName="tx1" presStyleLbl="revTx" presStyleIdx="3" presStyleCnt="7"/>
      <dgm:spPr/>
    </dgm:pt>
    <dgm:pt modelId="{D850B15C-228A-054E-89D4-0230773E8622}" type="pres">
      <dgm:prSet presAssocID="{62E5176A-6BC4-4BD8-9205-650E13228899}" presName="vert1" presStyleCnt="0"/>
      <dgm:spPr/>
    </dgm:pt>
    <dgm:pt modelId="{E2174EDD-9BE8-8947-8154-A79E276887EC}" type="pres">
      <dgm:prSet presAssocID="{32C37EBE-562F-4CC3-9981-D6A23B40CAE7}" presName="thickLine" presStyleLbl="alignNode1" presStyleIdx="4" presStyleCnt="7"/>
      <dgm:spPr/>
    </dgm:pt>
    <dgm:pt modelId="{FAD24D11-F7B2-2740-B0D9-34138B049643}" type="pres">
      <dgm:prSet presAssocID="{32C37EBE-562F-4CC3-9981-D6A23B40CAE7}" presName="horz1" presStyleCnt="0"/>
      <dgm:spPr/>
    </dgm:pt>
    <dgm:pt modelId="{AD4E72A1-B268-3249-AE80-24D5916E6237}" type="pres">
      <dgm:prSet presAssocID="{32C37EBE-562F-4CC3-9981-D6A23B40CAE7}" presName="tx1" presStyleLbl="revTx" presStyleIdx="4" presStyleCnt="7"/>
      <dgm:spPr/>
    </dgm:pt>
    <dgm:pt modelId="{D3A7CDDE-0548-AC47-9BDF-DAC82C85070F}" type="pres">
      <dgm:prSet presAssocID="{32C37EBE-562F-4CC3-9981-D6A23B40CAE7}" presName="vert1" presStyleCnt="0"/>
      <dgm:spPr/>
    </dgm:pt>
    <dgm:pt modelId="{C18E12B7-532F-4040-808E-CF72274F1500}" type="pres">
      <dgm:prSet presAssocID="{0E6584B2-030D-4D9A-801A-5FBDCA1BDBE9}" presName="thickLine" presStyleLbl="alignNode1" presStyleIdx="5" presStyleCnt="7"/>
      <dgm:spPr/>
    </dgm:pt>
    <dgm:pt modelId="{8BD9035B-FC39-5843-AAA2-65ECB1995A45}" type="pres">
      <dgm:prSet presAssocID="{0E6584B2-030D-4D9A-801A-5FBDCA1BDBE9}" presName="horz1" presStyleCnt="0"/>
      <dgm:spPr/>
    </dgm:pt>
    <dgm:pt modelId="{67687D5D-BF9D-E946-AD59-CD1E9485C9A9}" type="pres">
      <dgm:prSet presAssocID="{0E6584B2-030D-4D9A-801A-5FBDCA1BDBE9}" presName="tx1" presStyleLbl="revTx" presStyleIdx="5" presStyleCnt="7"/>
      <dgm:spPr/>
    </dgm:pt>
    <dgm:pt modelId="{2439C398-E2F5-9B45-9E5A-908320D6EA14}" type="pres">
      <dgm:prSet presAssocID="{0E6584B2-030D-4D9A-801A-5FBDCA1BDBE9}" presName="vert1" presStyleCnt="0"/>
      <dgm:spPr/>
    </dgm:pt>
    <dgm:pt modelId="{2F817602-E7E9-9C4C-82D9-4BA7F04F1AFC}" type="pres">
      <dgm:prSet presAssocID="{8975351C-5F16-43C9-9ACA-C40C3CFCEE50}" presName="thickLine" presStyleLbl="alignNode1" presStyleIdx="6" presStyleCnt="7"/>
      <dgm:spPr/>
    </dgm:pt>
    <dgm:pt modelId="{705B34A3-A64F-BC49-913F-E964CC583B4D}" type="pres">
      <dgm:prSet presAssocID="{8975351C-5F16-43C9-9ACA-C40C3CFCEE50}" presName="horz1" presStyleCnt="0"/>
      <dgm:spPr/>
    </dgm:pt>
    <dgm:pt modelId="{FC0F729B-D43B-5B43-A142-9F444BCBD206}" type="pres">
      <dgm:prSet presAssocID="{8975351C-5F16-43C9-9ACA-C40C3CFCEE50}" presName="tx1" presStyleLbl="revTx" presStyleIdx="6" presStyleCnt="7"/>
      <dgm:spPr/>
    </dgm:pt>
    <dgm:pt modelId="{09DDE3BF-D946-0C43-B229-214442433931}" type="pres">
      <dgm:prSet presAssocID="{8975351C-5F16-43C9-9ACA-C40C3CFCEE50}" presName="vert1" presStyleCnt="0"/>
      <dgm:spPr/>
    </dgm:pt>
  </dgm:ptLst>
  <dgm:cxnLst>
    <dgm:cxn modelId="{03CCC70F-3495-4579-A9F8-EC4CB41E55F6}" srcId="{477BF27E-2579-400A-83CD-119F4ECFF443}" destId="{94E8FC07-357E-4D32-9EF5-A48CA1BF6A8E}" srcOrd="2" destOrd="0" parTransId="{CC7A3BDC-6C4B-4E57-B58D-D6D8714C0D4E}" sibTransId="{BB4CAE63-C041-4A0D-AFF8-343D655C8243}"/>
    <dgm:cxn modelId="{585B1820-D6E3-3A4B-9A95-A579D07E4A85}" type="presOf" srcId="{62E5176A-6BC4-4BD8-9205-650E13228899}" destId="{8F224F36-39F7-E34B-8FE1-749AF73B8D91}" srcOrd="0" destOrd="0" presId="urn:microsoft.com/office/officeart/2008/layout/LinedList"/>
    <dgm:cxn modelId="{84920D2B-D19D-4A44-98BE-4EEF4F8BBD26}" srcId="{477BF27E-2579-400A-83CD-119F4ECFF443}" destId="{CAA86AD9-13F6-482F-B159-4340BB16EF96}" srcOrd="1" destOrd="0" parTransId="{38C868B0-7762-4BBD-A9CC-691871CA3F07}" sibTransId="{81AB3650-FD78-45D5-A5BF-D71EA181A42A}"/>
    <dgm:cxn modelId="{1B49B132-5BF6-A745-BCEA-A02751BD0554}" type="presOf" srcId="{8975351C-5F16-43C9-9ACA-C40C3CFCEE50}" destId="{FC0F729B-D43B-5B43-A142-9F444BCBD206}" srcOrd="0" destOrd="0" presId="urn:microsoft.com/office/officeart/2008/layout/LinedList"/>
    <dgm:cxn modelId="{1C3CDD38-E151-EB4D-9F7A-5FFF08ED8CF0}" type="presOf" srcId="{94E8FC07-357E-4D32-9EF5-A48CA1BF6A8E}" destId="{A440DD24-AF7E-CF41-916C-473AE269C36B}" srcOrd="0" destOrd="0" presId="urn:microsoft.com/office/officeart/2008/layout/LinedList"/>
    <dgm:cxn modelId="{4E8F9E5B-388A-AB40-A074-C27FDAD852D6}" type="presOf" srcId="{477BF27E-2579-400A-83CD-119F4ECFF443}" destId="{B65B8C77-A9BC-3749-9629-F8D13E91CCD6}" srcOrd="0" destOrd="0" presId="urn:microsoft.com/office/officeart/2008/layout/LinedList"/>
    <dgm:cxn modelId="{6F3D5462-EA87-4D48-8358-C85700792632}" srcId="{477BF27E-2579-400A-83CD-119F4ECFF443}" destId="{FBEDF5A2-0D4E-42CD-85FA-3912392B738D}" srcOrd="0" destOrd="0" parTransId="{8F7C694E-3AD0-4F01-B68F-2D39DA7882EC}" sibTransId="{2AA33007-3992-4892-90FC-1F419FB75C3E}"/>
    <dgm:cxn modelId="{4AE9CC6F-E5B3-47BC-9C1D-249B2FA1B045}" srcId="{477BF27E-2579-400A-83CD-119F4ECFF443}" destId="{32C37EBE-562F-4CC3-9981-D6A23B40CAE7}" srcOrd="4" destOrd="0" parTransId="{9A6D637E-4B25-4075-B03E-9571BDC4B0FE}" sibTransId="{44E48F68-E701-4C1D-B20D-42C308B28800}"/>
    <dgm:cxn modelId="{B072F773-ED85-477B-B493-E03F9CBC0E87}" srcId="{477BF27E-2579-400A-83CD-119F4ECFF443}" destId="{8975351C-5F16-43C9-9ACA-C40C3CFCEE50}" srcOrd="6" destOrd="0" parTransId="{152A7EC0-8B28-4C9C-9564-4D3274491FA7}" sibTransId="{448CE90B-9DBD-4D5F-B318-4EA94BB3A409}"/>
    <dgm:cxn modelId="{B7535654-BA49-874E-92C9-2591CF6F2AAF}" type="presOf" srcId="{32C37EBE-562F-4CC3-9981-D6A23B40CAE7}" destId="{AD4E72A1-B268-3249-AE80-24D5916E6237}" srcOrd="0" destOrd="0" presId="urn:microsoft.com/office/officeart/2008/layout/LinedList"/>
    <dgm:cxn modelId="{FE737558-EC06-485A-8058-6571B120119A}" srcId="{477BF27E-2579-400A-83CD-119F4ECFF443}" destId="{62E5176A-6BC4-4BD8-9205-650E13228899}" srcOrd="3" destOrd="0" parTransId="{E42778A8-0AEF-42AA-A006-7E430127B84A}" sibTransId="{4B295263-EFA5-4E48-816F-69DE7A488B70}"/>
    <dgm:cxn modelId="{0275B07C-B2DB-6B49-B65E-3DA00DE36BBD}" type="presOf" srcId="{CAA86AD9-13F6-482F-B159-4340BB16EF96}" destId="{2DE32353-954C-4F47-A623-916175D4C174}" srcOrd="0" destOrd="0" presId="urn:microsoft.com/office/officeart/2008/layout/LinedList"/>
    <dgm:cxn modelId="{26EE1097-8E9E-164C-92D8-A1736BB9AA0A}" type="presOf" srcId="{0E6584B2-030D-4D9A-801A-5FBDCA1BDBE9}" destId="{67687D5D-BF9D-E946-AD59-CD1E9485C9A9}" srcOrd="0" destOrd="0" presId="urn:microsoft.com/office/officeart/2008/layout/LinedList"/>
    <dgm:cxn modelId="{45FF96A0-06A6-4AA3-8D4A-EE384A6F481D}" srcId="{477BF27E-2579-400A-83CD-119F4ECFF443}" destId="{0E6584B2-030D-4D9A-801A-5FBDCA1BDBE9}" srcOrd="5" destOrd="0" parTransId="{547BBA49-1B6E-40B0-BA87-69F6EA7C44B1}" sibTransId="{7A6658E5-D367-45FC-B62B-20C6FA81F9CF}"/>
    <dgm:cxn modelId="{61AE36BB-7D6F-694B-B9CA-B806C6C7E065}" type="presOf" srcId="{FBEDF5A2-0D4E-42CD-85FA-3912392B738D}" destId="{5AA98E75-7732-AD46-A4D6-81BF6F75F3FD}" srcOrd="0" destOrd="0" presId="urn:microsoft.com/office/officeart/2008/layout/LinedList"/>
    <dgm:cxn modelId="{2157D412-816B-554F-BDEA-3974377E2060}" type="presParOf" srcId="{B65B8C77-A9BC-3749-9629-F8D13E91CCD6}" destId="{2F502291-085E-C145-B383-CA9781F5A131}" srcOrd="0" destOrd="0" presId="urn:microsoft.com/office/officeart/2008/layout/LinedList"/>
    <dgm:cxn modelId="{711BFC8A-6F77-EC4E-9010-1B5D087865AD}" type="presParOf" srcId="{B65B8C77-A9BC-3749-9629-F8D13E91CCD6}" destId="{60F11AC7-79B2-264E-BE3D-9ECAEDD28994}" srcOrd="1" destOrd="0" presId="urn:microsoft.com/office/officeart/2008/layout/LinedList"/>
    <dgm:cxn modelId="{9EBDDD76-BDE0-CA41-AA05-ABD04122B224}" type="presParOf" srcId="{60F11AC7-79B2-264E-BE3D-9ECAEDD28994}" destId="{5AA98E75-7732-AD46-A4D6-81BF6F75F3FD}" srcOrd="0" destOrd="0" presId="urn:microsoft.com/office/officeart/2008/layout/LinedList"/>
    <dgm:cxn modelId="{79DE1791-260D-B147-8263-B87FAEEAC920}" type="presParOf" srcId="{60F11AC7-79B2-264E-BE3D-9ECAEDD28994}" destId="{91C2AE64-74DF-2D42-91F1-DEC757F148EE}" srcOrd="1" destOrd="0" presId="urn:microsoft.com/office/officeart/2008/layout/LinedList"/>
    <dgm:cxn modelId="{FD3691CF-E0D0-7A4E-BA80-F1522DB40547}" type="presParOf" srcId="{B65B8C77-A9BC-3749-9629-F8D13E91CCD6}" destId="{068897BC-3D69-5A46-9FDF-70065D70DCBB}" srcOrd="2" destOrd="0" presId="urn:microsoft.com/office/officeart/2008/layout/LinedList"/>
    <dgm:cxn modelId="{37861FA4-36D9-F54F-80D9-8686FD3558E0}" type="presParOf" srcId="{B65B8C77-A9BC-3749-9629-F8D13E91CCD6}" destId="{C01F893E-276A-B24E-BBBC-ECAEE7CAC033}" srcOrd="3" destOrd="0" presId="urn:microsoft.com/office/officeart/2008/layout/LinedList"/>
    <dgm:cxn modelId="{6CE36DDF-AFC6-B54A-BF7B-39A443E43799}" type="presParOf" srcId="{C01F893E-276A-B24E-BBBC-ECAEE7CAC033}" destId="{2DE32353-954C-4F47-A623-916175D4C174}" srcOrd="0" destOrd="0" presId="urn:microsoft.com/office/officeart/2008/layout/LinedList"/>
    <dgm:cxn modelId="{4C72364F-22C5-364A-A876-7DD5A2B29809}" type="presParOf" srcId="{C01F893E-276A-B24E-BBBC-ECAEE7CAC033}" destId="{58F993C3-8DEF-5E4D-98DF-35CD90FF0F60}" srcOrd="1" destOrd="0" presId="urn:microsoft.com/office/officeart/2008/layout/LinedList"/>
    <dgm:cxn modelId="{AE769352-BF89-B94E-B7E1-E8FEC9E3C715}" type="presParOf" srcId="{B65B8C77-A9BC-3749-9629-F8D13E91CCD6}" destId="{F4B78366-8890-854C-8BBB-4F0EDC937038}" srcOrd="4" destOrd="0" presId="urn:microsoft.com/office/officeart/2008/layout/LinedList"/>
    <dgm:cxn modelId="{252827C5-F517-B645-A92F-09A6CE5A1BB5}" type="presParOf" srcId="{B65B8C77-A9BC-3749-9629-F8D13E91CCD6}" destId="{E68A32D7-2C8D-064F-A3BE-1CEE4F603337}" srcOrd="5" destOrd="0" presId="urn:microsoft.com/office/officeart/2008/layout/LinedList"/>
    <dgm:cxn modelId="{591E0A4A-2D7B-044E-B723-3F2F10286BF2}" type="presParOf" srcId="{E68A32D7-2C8D-064F-A3BE-1CEE4F603337}" destId="{A440DD24-AF7E-CF41-916C-473AE269C36B}" srcOrd="0" destOrd="0" presId="urn:microsoft.com/office/officeart/2008/layout/LinedList"/>
    <dgm:cxn modelId="{12E9091F-712B-D949-91F2-2800D22088FB}" type="presParOf" srcId="{E68A32D7-2C8D-064F-A3BE-1CEE4F603337}" destId="{D4AD556E-F31A-9A4D-BCA6-2E770C6DBB1B}" srcOrd="1" destOrd="0" presId="urn:microsoft.com/office/officeart/2008/layout/LinedList"/>
    <dgm:cxn modelId="{40261641-DB55-9D4F-AAA1-3763D2A6E79D}" type="presParOf" srcId="{B65B8C77-A9BC-3749-9629-F8D13E91CCD6}" destId="{CE090F31-C7F1-0748-B25E-E248E81B963E}" srcOrd="6" destOrd="0" presId="urn:microsoft.com/office/officeart/2008/layout/LinedList"/>
    <dgm:cxn modelId="{14AC1A72-EA94-EA41-B215-CADEEDDF0F07}" type="presParOf" srcId="{B65B8C77-A9BC-3749-9629-F8D13E91CCD6}" destId="{306400A7-D18D-6B4B-8109-210589A751B4}" srcOrd="7" destOrd="0" presId="urn:microsoft.com/office/officeart/2008/layout/LinedList"/>
    <dgm:cxn modelId="{E3DEE927-4242-E948-AA5E-76D87EA87B96}" type="presParOf" srcId="{306400A7-D18D-6B4B-8109-210589A751B4}" destId="{8F224F36-39F7-E34B-8FE1-749AF73B8D91}" srcOrd="0" destOrd="0" presId="urn:microsoft.com/office/officeart/2008/layout/LinedList"/>
    <dgm:cxn modelId="{7C724E71-1458-384F-98EA-BCA7B5045679}" type="presParOf" srcId="{306400A7-D18D-6B4B-8109-210589A751B4}" destId="{D850B15C-228A-054E-89D4-0230773E8622}" srcOrd="1" destOrd="0" presId="urn:microsoft.com/office/officeart/2008/layout/LinedList"/>
    <dgm:cxn modelId="{FB49320C-35C2-6B4C-93C7-AA4532394E36}" type="presParOf" srcId="{B65B8C77-A9BC-3749-9629-F8D13E91CCD6}" destId="{E2174EDD-9BE8-8947-8154-A79E276887EC}" srcOrd="8" destOrd="0" presId="urn:microsoft.com/office/officeart/2008/layout/LinedList"/>
    <dgm:cxn modelId="{168BD671-397D-D646-A900-AC99980A5EF0}" type="presParOf" srcId="{B65B8C77-A9BC-3749-9629-F8D13E91CCD6}" destId="{FAD24D11-F7B2-2740-B0D9-34138B049643}" srcOrd="9" destOrd="0" presId="urn:microsoft.com/office/officeart/2008/layout/LinedList"/>
    <dgm:cxn modelId="{FFC7DB51-A8ED-824C-8163-FB4711E34D0C}" type="presParOf" srcId="{FAD24D11-F7B2-2740-B0D9-34138B049643}" destId="{AD4E72A1-B268-3249-AE80-24D5916E6237}" srcOrd="0" destOrd="0" presId="urn:microsoft.com/office/officeart/2008/layout/LinedList"/>
    <dgm:cxn modelId="{0AD7168E-CF93-2544-B710-C6695A1B75FA}" type="presParOf" srcId="{FAD24D11-F7B2-2740-B0D9-34138B049643}" destId="{D3A7CDDE-0548-AC47-9BDF-DAC82C85070F}" srcOrd="1" destOrd="0" presId="urn:microsoft.com/office/officeart/2008/layout/LinedList"/>
    <dgm:cxn modelId="{0ABBB8CC-7A57-594A-A5F2-5A844E0BEACE}" type="presParOf" srcId="{B65B8C77-A9BC-3749-9629-F8D13E91CCD6}" destId="{C18E12B7-532F-4040-808E-CF72274F1500}" srcOrd="10" destOrd="0" presId="urn:microsoft.com/office/officeart/2008/layout/LinedList"/>
    <dgm:cxn modelId="{8D6E92A3-B4DD-3D44-BB12-44E81AFA8A86}" type="presParOf" srcId="{B65B8C77-A9BC-3749-9629-F8D13E91CCD6}" destId="{8BD9035B-FC39-5843-AAA2-65ECB1995A45}" srcOrd="11" destOrd="0" presId="urn:microsoft.com/office/officeart/2008/layout/LinedList"/>
    <dgm:cxn modelId="{02FCFDFB-49FC-5740-BD01-A9E40336475A}" type="presParOf" srcId="{8BD9035B-FC39-5843-AAA2-65ECB1995A45}" destId="{67687D5D-BF9D-E946-AD59-CD1E9485C9A9}" srcOrd="0" destOrd="0" presId="urn:microsoft.com/office/officeart/2008/layout/LinedList"/>
    <dgm:cxn modelId="{B6AD9216-7324-5F41-A1F8-197E74C55139}" type="presParOf" srcId="{8BD9035B-FC39-5843-AAA2-65ECB1995A45}" destId="{2439C398-E2F5-9B45-9E5A-908320D6EA14}" srcOrd="1" destOrd="0" presId="urn:microsoft.com/office/officeart/2008/layout/LinedList"/>
    <dgm:cxn modelId="{F1A62B02-C099-8F45-A4B5-9A44D58C8737}" type="presParOf" srcId="{B65B8C77-A9BC-3749-9629-F8D13E91CCD6}" destId="{2F817602-E7E9-9C4C-82D9-4BA7F04F1AFC}" srcOrd="12" destOrd="0" presId="urn:microsoft.com/office/officeart/2008/layout/LinedList"/>
    <dgm:cxn modelId="{D4F515BC-A6CF-D74A-97E4-FD5596AB6ECB}" type="presParOf" srcId="{B65B8C77-A9BC-3749-9629-F8D13E91CCD6}" destId="{705B34A3-A64F-BC49-913F-E964CC583B4D}" srcOrd="13" destOrd="0" presId="urn:microsoft.com/office/officeart/2008/layout/LinedList"/>
    <dgm:cxn modelId="{3AA9DEE3-CB9E-A54B-A0ED-EBD12942842C}" type="presParOf" srcId="{705B34A3-A64F-BC49-913F-E964CC583B4D}" destId="{FC0F729B-D43B-5B43-A142-9F444BCBD206}" srcOrd="0" destOrd="0" presId="urn:microsoft.com/office/officeart/2008/layout/LinedList"/>
    <dgm:cxn modelId="{5010B8EE-54DE-A345-9ED6-B8EBA4593F19}" type="presParOf" srcId="{705B34A3-A64F-BC49-913F-E964CC583B4D}" destId="{09DDE3BF-D946-0C43-B229-21444243393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02291-085E-C145-B383-CA9781F5A131}">
      <dsp:nvSpPr>
        <dsp:cNvPr id="0" name=""/>
        <dsp:cNvSpPr/>
      </dsp:nvSpPr>
      <dsp:spPr>
        <a:xfrm>
          <a:off x="0" y="5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98E75-7732-AD46-A4D6-81BF6F75F3FD}">
      <dsp:nvSpPr>
        <dsp:cNvPr id="0" name=""/>
        <dsp:cNvSpPr/>
      </dsp:nvSpPr>
      <dsp:spPr>
        <a:xfrm>
          <a:off x="0" y="569"/>
          <a:ext cx="10515600" cy="66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Our proposition is to encourage the use of more appropriate methods to assess the SSH integration</a:t>
          </a:r>
        </a:p>
      </dsp:txBody>
      <dsp:txXfrm>
        <a:off x="0" y="569"/>
        <a:ext cx="10515600" cy="666587"/>
      </dsp:txXfrm>
    </dsp:sp>
    <dsp:sp modelId="{068897BC-3D69-5A46-9FDF-70065D70DCBB}">
      <dsp:nvSpPr>
        <dsp:cNvPr id="0" name=""/>
        <dsp:cNvSpPr/>
      </dsp:nvSpPr>
      <dsp:spPr>
        <a:xfrm>
          <a:off x="0" y="66715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E32353-954C-4F47-A623-916175D4C174}">
      <dsp:nvSpPr>
        <dsp:cNvPr id="0" name=""/>
        <dsp:cNvSpPr/>
      </dsp:nvSpPr>
      <dsp:spPr>
        <a:xfrm>
          <a:off x="0" y="667156"/>
          <a:ext cx="10515600" cy="66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We encourage the use of ‘qualitative’ methods to be used and given equal weighting in ‘mixed method’ approaches to assessment</a:t>
          </a:r>
        </a:p>
      </dsp:txBody>
      <dsp:txXfrm>
        <a:off x="0" y="667156"/>
        <a:ext cx="10515600" cy="666587"/>
      </dsp:txXfrm>
    </dsp:sp>
    <dsp:sp modelId="{F4B78366-8890-854C-8BBB-4F0EDC937038}">
      <dsp:nvSpPr>
        <dsp:cNvPr id="0" name=""/>
        <dsp:cNvSpPr/>
      </dsp:nvSpPr>
      <dsp:spPr>
        <a:xfrm>
          <a:off x="0" y="133374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40DD24-AF7E-CF41-916C-473AE269C36B}">
      <dsp:nvSpPr>
        <dsp:cNvPr id="0" name=""/>
        <dsp:cNvSpPr/>
      </dsp:nvSpPr>
      <dsp:spPr>
        <a:xfrm>
          <a:off x="0" y="1333743"/>
          <a:ext cx="10515600" cy="66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We encourage that more research on research is required to better understand the interplay in these issues</a:t>
          </a:r>
        </a:p>
      </dsp:txBody>
      <dsp:txXfrm>
        <a:off x="0" y="1333743"/>
        <a:ext cx="10515600" cy="666587"/>
      </dsp:txXfrm>
    </dsp:sp>
    <dsp:sp modelId="{CE090F31-C7F1-0748-B25E-E248E81B963E}">
      <dsp:nvSpPr>
        <dsp:cNvPr id="0" name=""/>
        <dsp:cNvSpPr/>
      </dsp:nvSpPr>
      <dsp:spPr>
        <a:xfrm>
          <a:off x="0" y="200033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24F36-39F7-E34B-8FE1-749AF73B8D91}">
      <dsp:nvSpPr>
        <dsp:cNvPr id="0" name=""/>
        <dsp:cNvSpPr/>
      </dsp:nvSpPr>
      <dsp:spPr>
        <a:xfrm>
          <a:off x="0" y="2000330"/>
          <a:ext cx="10515600" cy="66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As multi-disciplinarity becomes more present in research investment programmes at MS and EU levels we encourage the use of more powerful methods</a:t>
          </a:r>
        </a:p>
      </dsp:txBody>
      <dsp:txXfrm>
        <a:off x="0" y="2000330"/>
        <a:ext cx="10515600" cy="666587"/>
      </dsp:txXfrm>
    </dsp:sp>
    <dsp:sp modelId="{E2174EDD-9BE8-8947-8154-A79E276887EC}">
      <dsp:nvSpPr>
        <dsp:cNvPr id="0" name=""/>
        <dsp:cNvSpPr/>
      </dsp:nvSpPr>
      <dsp:spPr>
        <a:xfrm>
          <a:off x="0" y="266691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4E72A1-B268-3249-AE80-24D5916E6237}">
      <dsp:nvSpPr>
        <dsp:cNvPr id="0" name=""/>
        <dsp:cNvSpPr/>
      </dsp:nvSpPr>
      <dsp:spPr>
        <a:xfrm>
          <a:off x="0" y="2666918"/>
          <a:ext cx="10515600" cy="66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Data collection is critical. The ‘meta-data’ collected should be done as a result of the data collection exercise of a research project, not as administrative information which then struggles to be useful for enquiries and assessment</a:t>
          </a:r>
        </a:p>
      </dsp:txBody>
      <dsp:txXfrm>
        <a:off x="0" y="2666918"/>
        <a:ext cx="10515600" cy="666587"/>
      </dsp:txXfrm>
    </dsp:sp>
    <dsp:sp modelId="{C18E12B7-532F-4040-808E-CF72274F1500}">
      <dsp:nvSpPr>
        <dsp:cNvPr id="0" name=""/>
        <dsp:cNvSpPr/>
      </dsp:nvSpPr>
      <dsp:spPr>
        <a:xfrm>
          <a:off x="0" y="3333505"/>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687D5D-BF9D-E946-AD59-CD1E9485C9A9}">
      <dsp:nvSpPr>
        <dsp:cNvPr id="0" name=""/>
        <dsp:cNvSpPr/>
      </dsp:nvSpPr>
      <dsp:spPr>
        <a:xfrm>
          <a:off x="0" y="3333505"/>
          <a:ext cx="10515600" cy="66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We call on funders to adopt an ‘open’ attitude to data – as they encourage us to make our scientific data ‘open’</a:t>
          </a:r>
        </a:p>
      </dsp:txBody>
      <dsp:txXfrm>
        <a:off x="0" y="3333505"/>
        <a:ext cx="10515600" cy="666587"/>
      </dsp:txXfrm>
    </dsp:sp>
    <dsp:sp modelId="{2F817602-E7E9-9C4C-82D9-4BA7F04F1AFC}">
      <dsp:nvSpPr>
        <dsp:cNvPr id="0" name=""/>
        <dsp:cNvSpPr/>
      </dsp:nvSpPr>
      <dsp:spPr>
        <a:xfrm>
          <a:off x="0" y="4000092"/>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0F729B-D43B-5B43-A142-9F444BCBD206}">
      <dsp:nvSpPr>
        <dsp:cNvPr id="0" name=""/>
        <dsp:cNvSpPr/>
      </dsp:nvSpPr>
      <dsp:spPr>
        <a:xfrm>
          <a:off x="0" y="4000092"/>
          <a:ext cx="10515600" cy="666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Is there a correlation between the N/A publications and the SSH-ness of a project?</a:t>
          </a:r>
        </a:p>
      </dsp:txBody>
      <dsp:txXfrm>
        <a:off x="0" y="4000092"/>
        <a:ext cx="10515600" cy="66658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1" dirty="0">
                <a:solidFill>
                  <a:srgbClr val="000000"/>
                </a:solidFill>
                <a:effectLst/>
                <a:latin typeface="Roboto" panose="02000000000000000000" pitchFamily="2" charset="0"/>
              </a:rPr>
              <a:t>Inter/multi/transdisciplinary research, which is required in EIPM, needs a functional environment to thrive. An environment into which public and private funders, like research councils and ministries, play a prominent role... What sort of conditions need to be in place and how can these conditions be generated? An additional aim of this session is to come up with recommendations for research funding organisations: what can be done concretely to better enable these research forms in Europe?</a:t>
            </a:r>
            <a:br>
              <a:rPr lang="en-GB" dirty="0"/>
            </a:br>
            <a:br>
              <a:rPr lang="en-GB" dirty="0"/>
            </a:br>
            <a:r>
              <a:rPr lang="en-GB" b="0" i="0" dirty="0">
                <a:solidFill>
                  <a:srgbClr val="000000"/>
                </a:solidFill>
                <a:effectLst/>
                <a:latin typeface="Roboto" panose="02000000000000000000" pitchFamily="2" charset="0"/>
              </a:rPr>
              <a:t>Chair: Gabi Lombardo (Director of EASSH – European Alliance for the Social Sciences and the Humanities)</a:t>
            </a:r>
            <a:br>
              <a:rPr lang="en-GB" dirty="0"/>
            </a:br>
            <a:br>
              <a:rPr lang="en-GB" dirty="0"/>
            </a:br>
            <a:r>
              <a:rPr lang="en-GB" b="1" i="0" dirty="0">
                <a:solidFill>
                  <a:srgbClr val="000000"/>
                </a:solidFill>
                <a:effectLst/>
                <a:latin typeface="Roboto" panose="02000000000000000000" pitchFamily="2" charset="0"/>
              </a:rPr>
              <a:t>Part 1 </a:t>
            </a:r>
            <a:r>
              <a:rPr lang="en-GB" b="0" i="0" dirty="0">
                <a:solidFill>
                  <a:srgbClr val="000000"/>
                </a:solidFill>
                <a:effectLst/>
                <a:latin typeface="Roboto" panose="02000000000000000000" pitchFamily="2" charset="0"/>
              </a:rPr>
              <a:t>sets the scene by presenting a case study of successful collaboration of technical and social scientists in the EU-funded NORDIS project that addresses how to create a model for tackling information disorders in digital media to ensure transparency in open democracies.</a:t>
            </a:r>
            <a:br>
              <a:rPr lang="en-GB" dirty="0"/>
            </a:br>
            <a:br>
              <a:rPr lang="en-GB" dirty="0"/>
            </a:br>
            <a:r>
              <a:rPr lang="en-GB" b="0" i="0" dirty="0">
                <a:solidFill>
                  <a:srgbClr val="000000"/>
                </a:solidFill>
                <a:effectLst/>
                <a:latin typeface="Roboto" panose="02000000000000000000" pitchFamily="2" charset="0"/>
              </a:rPr>
              <a:t>The case study will then be followed by a panel discussion on interdisciplinarity with funders and think talk.</a:t>
            </a:r>
            <a:endParaRPr dirty="0"/>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a:p>
        </p:txBody>
      </p:sp>
    </p:spTree>
    <p:extLst>
      <p:ext uri="{BB962C8B-B14F-4D97-AF65-F5344CB8AC3E}">
        <p14:creationId xmlns:p14="http://schemas.microsoft.com/office/powerpoint/2010/main" val="849883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262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dirty="0">
                <a:effectLst/>
                <a:latin typeface="Calibri" panose="020F0502020204030204" pitchFamily="34" charset="0"/>
                <a:ea typeface="Arial" panose="020B0604020202020204" pitchFamily="34" charset="0"/>
              </a:rPr>
              <a:t>During the pandemic, many people turned to Twitter for information seeking, emotional outlet and sense-making of the crisis, creating ad hoc social communities using crisis-specific hashtags (Burgess &amp; Bruns). </a:t>
            </a:r>
          </a:p>
          <a:p>
            <a:r>
              <a:rPr lang="en-GB" sz="1100" dirty="0">
                <a:effectLst/>
                <a:latin typeface="Calibri" panose="020F0502020204030204" pitchFamily="34" charset="0"/>
                <a:ea typeface="Arial" panose="020B0604020202020204" pitchFamily="34" charset="0"/>
              </a:rPr>
              <a:t>While some researchers have investigated emotional talk in </a:t>
            </a:r>
            <a:r>
              <a:rPr lang="en-GB" sz="1100" i="1" dirty="0">
                <a:effectLst/>
                <a:latin typeface="Calibri" panose="020F0502020204030204" pitchFamily="34" charset="0"/>
                <a:ea typeface="Arial" panose="020B0604020202020204" pitchFamily="34" charset="0"/>
              </a:rPr>
              <a:t>ad hoc</a:t>
            </a:r>
            <a:r>
              <a:rPr lang="en-GB" sz="1100" dirty="0">
                <a:effectLst/>
                <a:latin typeface="Calibri" panose="020F0502020204030204" pitchFamily="34" charset="0"/>
                <a:ea typeface="Arial" panose="020B0604020202020204" pitchFamily="34" charset="0"/>
              </a:rPr>
              <a:t> social communities during the pandemic as a crisis imprint, differences in non-</a:t>
            </a:r>
            <a:r>
              <a:rPr lang="en-GB" sz="1100" dirty="0" err="1">
                <a:effectLst/>
                <a:latin typeface="Calibri" panose="020F0502020204030204" pitchFamily="34" charset="0"/>
                <a:ea typeface="Arial" panose="020B0604020202020204" pitchFamily="34" charset="0"/>
              </a:rPr>
              <a:t>hashtagged</a:t>
            </a:r>
            <a:r>
              <a:rPr lang="en-GB" sz="1100" dirty="0">
                <a:effectLst/>
                <a:latin typeface="Calibri" panose="020F0502020204030204" pitchFamily="34" charset="0"/>
                <a:ea typeface="Arial" panose="020B0604020202020204" pitchFamily="34" charset="0"/>
              </a:rPr>
              <a:t>, crisis </a:t>
            </a:r>
            <a:r>
              <a:rPr lang="en-GB" sz="1100" dirty="0" err="1">
                <a:effectLst/>
                <a:latin typeface="Calibri" panose="020F0502020204030204" pitchFamily="34" charset="0"/>
                <a:ea typeface="Arial" panose="020B0604020202020204" pitchFamily="34" charset="0"/>
              </a:rPr>
              <a:t>hashtagged</a:t>
            </a:r>
            <a:r>
              <a:rPr lang="en-GB" sz="1100" dirty="0">
                <a:effectLst/>
                <a:latin typeface="Calibri" panose="020F0502020204030204" pitchFamily="34" charset="0"/>
                <a:ea typeface="Arial" panose="020B0604020202020204" pitchFamily="34" charset="0"/>
              </a:rPr>
              <a:t> (e.g., ‘#Covid-19’) and crisis-within-crisis </a:t>
            </a:r>
            <a:r>
              <a:rPr lang="en-GB" sz="1100" dirty="0" err="1">
                <a:effectLst/>
                <a:latin typeface="Calibri" panose="020F0502020204030204" pitchFamily="34" charset="0"/>
                <a:ea typeface="Arial" panose="020B0604020202020204" pitchFamily="34" charset="0"/>
              </a:rPr>
              <a:t>hashtagged</a:t>
            </a:r>
            <a:r>
              <a:rPr lang="en-GB" sz="1100" dirty="0">
                <a:effectLst/>
                <a:latin typeface="Calibri" panose="020F0502020204030204" pitchFamily="34" charset="0"/>
                <a:ea typeface="Arial" panose="020B0604020202020204" pitchFamily="34" charset="0"/>
              </a:rPr>
              <a:t> (e.g., ‘#misinformation’) content has not been investigated. </a:t>
            </a:r>
          </a:p>
          <a:p>
            <a:r>
              <a:rPr lang="en-GB" sz="1100" dirty="0">
                <a:effectLst/>
                <a:latin typeface="Calibri" panose="020F0502020204030204" pitchFamily="34" charset="0"/>
                <a:ea typeface="Arial" panose="020B0604020202020204" pitchFamily="34" charset="0"/>
              </a:rPr>
              <a:t>We investigate such differences during the second wave of the Covid-19 pandemic in a scenario of high-trust societies integrated by the four largest Nordic countries. We focus on the theory of ambient affiliation through hashtag use (</a:t>
            </a:r>
            <a:r>
              <a:rPr lang="en-GB" sz="1100" dirty="0" err="1">
                <a:effectLst/>
                <a:latin typeface="Calibri" panose="020F0502020204030204" pitchFamily="34" charset="0"/>
                <a:ea typeface="Arial" panose="020B0604020202020204" pitchFamily="34" charset="0"/>
              </a:rPr>
              <a:t>Zappavigna</a:t>
            </a:r>
            <a:r>
              <a:rPr lang="en-GB" sz="1100" dirty="0">
                <a:effectLst/>
                <a:latin typeface="Calibri" panose="020F0502020204030204" pitchFamily="34" charset="0"/>
                <a:ea typeface="Arial" panose="020B0604020202020204" pitchFamily="34" charset="0"/>
              </a:rPr>
              <a:t>), and whether this phenomenon is related to differences in specific emotions. </a:t>
            </a:r>
          </a:p>
          <a:p>
            <a:r>
              <a:rPr lang="en-GB" sz="1100" dirty="0">
                <a:effectLst/>
                <a:latin typeface="Calibri" panose="020F0502020204030204" pitchFamily="34" charset="0"/>
                <a:ea typeface="Calibri" panose="020F0502020204030204" pitchFamily="34" charset="0"/>
              </a:rPr>
              <a:t>presence of a hashtag, when compared with a non-hashtag example, expands the meaning potential of the tweet by making the coupling more available for search and more likely to be automatically followed by those subscribing to this tag, hence, becoming ‘louder’, ‘hyper-charged’, and making it more ‘bondable’. We look into the expression of emotions in high-trust societies in relation to crisis and crisis-within-crisis, but with a special focus on the </a:t>
            </a:r>
            <a:r>
              <a:rPr lang="en-GB" sz="1100" b="1" dirty="0">
                <a:effectLst/>
                <a:latin typeface="Calibri" panose="020F0502020204030204" pitchFamily="34" charset="0"/>
                <a:ea typeface="Calibri" panose="020F0502020204030204" pitchFamily="34" charset="0"/>
              </a:rPr>
              <a:t>interplay between emotional talk and ambient affiliation</a:t>
            </a:r>
            <a:r>
              <a:rPr lang="en-GB" sz="1100" dirty="0">
                <a:effectLst/>
                <a:latin typeface="Calibri" panose="020F0502020204030204" pitchFamily="34" charset="0"/>
                <a:ea typeface="Calibri" panose="020F0502020204030204" pitchFamily="34" charset="0"/>
              </a:rPr>
              <a:t>. </a:t>
            </a:r>
            <a:endParaRPr lang="en-GB" sz="1100" dirty="0">
              <a:effectLst/>
              <a:latin typeface="Calibri" panose="020F0502020204030204" pitchFamily="34" charset="0"/>
              <a:ea typeface="Arial" panose="020B0604020202020204" pitchFamily="34" charset="0"/>
            </a:endParaRPr>
          </a:p>
          <a:p>
            <a:r>
              <a:rPr lang="en-GB" sz="1100" dirty="0">
                <a:effectLst/>
                <a:latin typeface="Calibri" panose="020F0502020204030204" pitchFamily="34" charset="0"/>
                <a:ea typeface="Arial" panose="020B0604020202020204" pitchFamily="34" charset="0"/>
              </a:rPr>
              <a:t>Analyses comparing across communities revealed that crisis-</a:t>
            </a:r>
            <a:r>
              <a:rPr lang="en-GB" sz="1100" dirty="0" err="1">
                <a:effectLst/>
                <a:latin typeface="Calibri" panose="020F0502020204030204" pitchFamily="34" charset="0"/>
                <a:ea typeface="Arial" panose="020B0604020202020204" pitchFamily="34" charset="0"/>
              </a:rPr>
              <a:t>hashtagged</a:t>
            </a:r>
            <a:r>
              <a:rPr lang="en-GB" sz="1100" dirty="0">
                <a:effectLst/>
                <a:latin typeface="Calibri" panose="020F0502020204030204" pitchFamily="34" charset="0"/>
                <a:ea typeface="Arial" panose="020B0604020202020204" pitchFamily="34" charset="0"/>
              </a:rPr>
              <a:t> (#Covid-19) tweets were accompanied by more negative emotions (Anger, Fear, Disgust and Sadness) and less positive emotions (Optimism and Joy) than non-</a:t>
            </a:r>
            <a:r>
              <a:rPr lang="en-GB" sz="1100" dirty="0" err="1">
                <a:effectLst/>
                <a:latin typeface="Calibri" panose="020F0502020204030204" pitchFamily="34" charset="0"/>
                <a:ea typeface="Arial" panose="020B0604020202020204" pitchFamily="34" charset="0"/>
              </a:rPr>
              <a:t>hashtagged</a:t>
            </a:r>
            <a:r>
              <a:rPr lang="en-GB" sz="1100" dirty="0">
                <a:effectLst/>
                <a:latin typeface="Calibri" panose="020F0502020204030204" pitchFamily="34" charset="0"/>
                <a:ea typeface="Arial" panose="020B0604020202020204" pitchFamily="34" charset="0"/>
              </a:rPr>
              <a:t> Covid-19 tweets for all countries except Finland. Crisis-within-crisis or #misinformation tweets were accompanied by even more negative emotions (Anger, Fear, Disgust) and less positive emotions Optimism and Joy) than #Covid-19 tweets, with a particularly large effect for Anger. </a:t>
            </a:r>
          </a:p>
          <a:p>
            <a:r>
              <a:rPr lang="en-GB" sz="1100" dirty="0">
                <a:effectLst/>
                <a:latin typeface="Calibri" panose="020F0502020204030204" pitchFamily="34" charset="0"/>
                <a:ea typeface="Arial" panose="020B0604020202020204" pitchFamily="34" charset="0"/>
              </a:rPr>
              <a:t>Our findings provide useful context for previous research on collective emotions during the pandemic and, given the faster spread of emotionally charged content, further support the special focus on specific </a:t>
            </a:r>
            <a:r>
              <a:rPr lang="en-GB" sz="1100" i="1" dirty="0">
                <a:effectLst/>
                <a:latin typeface="Calibri" panose="020F0502020204030204" pitchFamily="34" charset="0"/>
                <a:ea typeface="Arial" panose="020B0604020202020204" pitchFamily="34" charset="0"/>
              </a:rPr>
              <a:t>ad hoc</a:t>
            </a:r>
            <a:r>
              <a:rPr lang="en-GB" sz="1100" dirty="0">
                <a:effectLst/>
                <a:latin typeface="Calibri" panose="020F0502020204030204" pitchFamily="34" charset="0"/>
                <a:ea typeface="Arial" panose="020B0604020202020204" pitchFamily="34" charset="0"/>
              </a:rPr>
              <a:t> communities for crisis management and monitoring. </a:t>
            </a:r>
          </a:p>
          <a:p>
            <a:r>
              <a:rPr lang="en-GB" sz="1100" dirty="0">
                <a:effectLst/>
                <a:latin typeface="Calibri" panose="020F0502020204030204" pitchFamily="34" charset="0"/>
                <a:ea typeface="Arial" panose="020B0604020202020204" pitchFamily="34" charset="0"/>
              </a:rPr>
              <a:t>The work has provided a pretrained emotion detection transformer that can be used in Nordic languages for cross-country comparison and detection as part of the AI tools developed in the NORDIS project, along with other partner tools such as fake detection based on trucks and tanks and based on shadows etc. </a:t>
            </a:r>
          </a:p>
          <a:p>
            <a:endParaRPr lang="en-DK" sz="1100" dirty="0">
              <a:effectLst/>
              <a:latin typeface="Arial" panose="020B0604020202020204" pitchFamily="34" charset="0"/>
              <a:ea typeface="Arial" panose="020B0604020202020204" pitchFamily="34" charset="0"/>
            </a:endParaRPr>
          </a:p>
          <a:p>
            <a:endParaRPr lang="en-DK" dirty="0"/>
          </a:p>
        </p:txBody>
      </p:sp>
    </p:spTree>
    <p:extLst>
      <p:ext uri="{BB962C8B-B14F-4D97-AF65-F5344CB8AC3E}">
        <p14:creationId xmlns:p14="http://schemas.microsoft.com/office/powerpoint/2010/main" val="202652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a:p>
        </p:txBody>
      </p:sp>
    </p:spTree>
    <p:extLst>
      <p:ext uri="{BB962C8B-B14F-4D97-AF65-F5344CB8AC3E}">
        <p14:creationId xmlns:p14="http://schemas.microsoft.com/office/powerpoint/2010/main" val="2736359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9631238E-4A25-FEDC-A10D-6B10854FC33C}"/>
            </a:ext>
          </a:extLst>
        </p:cNvPr>
        <p:cNvGrpSpPr/>
        <p:nvPr/>
      </p:nvGrpSpPr>
      <p:grpSpPr>
        <a:xfrm>
          <a:off x="0" y="0"/>
          <a:ext cx="0" cy="0"/>
          <a:chOff x="0" y="0"/>
          <a:chExt cx="0" cy="0"/>
        </a:xfrm>
      </p:grpSpPr>
      <p:sp>
        <p:nvSpPr>
          <p:cNvPr id="87" name="Google Shape;87;p1:notes">
            <a:extLst>
              <a:ext uri="{FF2B5EF4-FFF2-40B4-BE49-F238E27FC236}">
                <a16:creationId xmlns:a16="http://schemas.microsoft.com/office/drawing/2014/main" id="{DB7C2B1D-7A39-9EA5-8DE3-C403D4BF48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a:extLst>
              <a:ext uri="{FF2B5EF4-FFF2-40B4-BE49-F238E27FC236}">
                <a16:creationId xmlns:a16="http://schemas.microsoft.com/office/drawing/2014/main" id="{FA3FA96B-B10A-0725-2783-E6A505B9ED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974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14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Fact-checkers: </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access to sentiment analysis tool for Nordic languages, overviews of networks between disinformation actors (we’re planning to run it on tweets directed at Norwegian MPs before the end of the year – maybe we’ll see some effects of Elon’s “amnesty”)</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Establishing the fact-checking tools database, which has already resulted in a guide from </a:t>
            </a:r>
            <a:r>
              <a:rPr lang="en-GB" dirty="0" err="1"/>
              <a:t>Källkritikbyrån</a:t>
            </a:r>
            <a:r>
              <a:rPr lang="en-GB" dirty="0"/>
              <a:t>, </a:t>
            </a:r>
            <a:r>
              <a:rPr lang="en-GB" dirty="0" err="1"/>
              <a:t>Faktabaari</a:t>
            </a:r>
            <a:r>
              <a:rPr lang="en-GB" dirty="0"/>
              <a:t> and </a:t>
            </a:r>
            <a:r>
              <a:rPr lang="en-GB" dirty="0" err="1"/>
              <a:t>TjekDet</a:t>
            </a:r>
            <a:r>
              <a:rPr lang="en-GB" dirty="0"/>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Benefits of a stronger Nordic fact-checking network</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Weekly fact-checker meetings to share insights and discuss findings and fact-checks in progress</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Active communication channels: </a:t>
            </a:r>
            <a:r>
              <a:rPr lang="en-GB" b="0" i="0" dirty="0">
                <a:solidFill>
                  <a:srgbClr val="1D1C1D"/>
                </a:solidFill>
                <a:effectLst/>
                <a:latin typeface="Slack-Lato"/>
              </a:rPr>
              <a:t>Strengthened ability to spot misinformation and contextualize it, especially in cases of cross-propagation (misinformation from country A inspires misinformation in country B)</a:t>
            </a:r>
            <a:endParaRPr lang="en-GB" dirty="0"/>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Especially beneficial to smaller fact-checking organisations</a:t>
            </a:r>
            <a:endParaRPr lang="en-DK" dirty="0"/>
          </a:p>
        </p:txBody>
      </p:sp>
    </p:spTree>
    <p:extLst>
      <p:ext uri="{BB962C8B-B14F-4D97-AF65-F5344CB8AC3E}">
        <p14:creationId xmlns:p14="http://schemas.microsoft.com/office/powerpoint/2010/main" val="3584911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dirty="0"/>
          </a:p>
        </p:txBody>
      </p:sp>
    </p:spTree>
    <p:extLst>
      <p:ext uri="{BB962C8B-B14F-4D97-AF65-F5344CB8AC3E}">
        <p14:creationId xmlns:p14="http://schemas.microsoft.com/office/powerpoint/2010/main" val="919037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698A5-4C99-9A44-85B6-60A0C76A7873}" type="slidenum">
              <a:rPr lang="en-US" smtClean="0"/>
              <a:t>19</a:t>
            </a:fld>
            <a:endParaRPr lang="en-US"/>
          </a:p>
        </p:txBody>
      </p:sp>
    </p:spTree>
    <p:extLst>
      <p:ext uri="{BB962C8B-B14F-4D97-AF65-F5344CB8AC3E}">
        <p14:creationId xmlns:p14="http://schemas.microsoft.com/office/powerpoint/2010/main" val="832968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 are different aspects to a project, and we can monitor SSH integration at these different levels. We think the following aspects are particularly relevant:</a:t>
            </a:r>
          </a:p>
          <a:p>
            <a:r>
              <a:rPr lang="en-US"/>
              <a:t>Who is involved in the project and to what extent do they work in SSH?</a:t>
            </a:r>
          </a:p>
          <a:p>
            <a:r>
              <a:rPr lang="en-US"/>
              <a:t>Does the project use theories, methods and concepts from SSH?</a:t>
            </a:r>
          </a:p>
          <a:p>
            <a:r>
              <a:rPr lang="en-US"/>
              <a:t>Do the results (such as publications) contribute to SSH?</a:t>
            </a:r>
          </a:p>
          <a:p>
            <a:endParaRPr lang="en-US"/>
          </a:p>
          <a:p>
            <a:r>
              <a:rPr lang="en-US"/>
              <a:t>While these aspects are related, they are not the same, and interdisciplinarity can manifest in different ways across them. This is why we propose to monitor SSH integration using a combination of approaches.</a:t>
            </a:r>
            <a:endParaRPr lang="en-US" dirty="0"/>
          </a:p>
        </p:txBody>
      </p:sp>
      <p:sp>
        <p:nvSpPr>
          <p:cNvPr id="4" name="Slide Number Placeholder 3"/>
          <p:cNvSpPr>
            <a:spLocks noGrp="1"/>
          </p:cNvSpPr>
          <p:nvPr>
            <p:ph type="sldNum" sz="quarter" idx="5"/>
          </p:nvPr>
        </p:nvSpPr>
        <p:spPr/>
        <p:txBody>
          <a:bodyPr/>
          <a:lstStyle/>
          <a:p>
            <a:fld id="{53A698A5-4C99-9A44-85B6-60A0C76A7873}" type="slidenum">
              <a:rPr lang="en-US" smtClean="0"/>
              <a:t>22</a:t>
            </a:fld>
            <a:endParaRPr lang="en-US"/>
          </a:p>
        </p:txBody>
      </p:sp>
    </p:spTree>
    <p:extLst>
      <p:ext uri="{BB962C8B-B14F-4D97-AF65-F5344CB8AC3E}">
        <p14:creationId xmlns:p14="http://schemas.microsoft.com/office/powerpoint/2010/main" val="155988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a:p>
        </p:txBody>
      </p:sp>
    </p:spTree>
    <p:extLst>
      <p:ext uri="{BB962C8B-B14F-4D97-AF65-F5344CB8AC3E}">
        <p14:creationId xmlns:p14="http://schemas.microsoft.com/office/powerpoint/2010/main" val="108547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ESTIMATE OF THE SSH-ness of the societal challenges pillar in H2020.  the high is – not surprisingly – SC6 with 68% of projects being SS and 5.3% Humanities and the lower the health challenge closely followed by SC3.3.  </a:t>
            </a:r>
          </a:p>
        </p:txBody>
      </p:sp>
      <p:sp>
        <p:nvSpPr>
          <p:cNvPr id="4" name="Slide Number Placeholder 3"/>
          <p:cNvSpPr>
            <a:spLocks noGrp="1"/>
          </p:cNvSpPr>
          <p:nvPr>
            <p:ph type="sldNum" sz="quarter" idx="5"/>
          </p:nvPr>
        </p:nvSpPr>
        <p:spPr/>
        <p:txBody>
          <a:bodyPr/>
          <a:lstStyle/>
          <a:p>
            <a:fld id="{53A698A5-4C99-9A44-85B6-60A0C76A7873}" type="slidenum">
              <a:rPr lang="en-US" smtClean="0"/>
              <a:t>23</a:t>
            </a:fld>
            <a:endParaRPr lang="en-US"/>
          </a:p>
        </p:txBody>
      </p:sp>
    </p:spTree>
    <p:extLst>
      <p:ext uri="{BB962C8B-B14F-4D97-AF65-F5344CB8AC3E}">
        <p14:creationId xmlns:p14="http://schemas.microsoft.com/office/powerpoint/2010/main" val="1932421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Taking our lead from the Commissions thorough assessment of SSH integration in H2020 we wanted to test thee report conclusions, and look for any lessons we can use to look for SSH in Horizon Europe.</a:t>
            </a:r>
          </a:p>
          <a:p>
            <a:endParaRPr lang="en-US" dirty="0"/>
          </a:p>
          <a:p>
            <a:r>
              <a:rPr lang="en-US" dirty="0"/>
              <a:t>One of the challenges we are conscious of is that the reporting cycle does not allow any conclusions or lesson’s learned to be taken into account in the design of successor </a:t>
            </a:r>
            <a:r>
              <a:rPr lang="en-US" dirty="0" err="1"/>
              <a:t>programmes</a:t>
            </a:r>
            <a:r>
              <a:rPr lang="en-US" dirty="0"/>
              <a:t> or for the ongoing implementation the current </a:t>
            </a:r>
            <a:r>
              <a:rPr lang="en-US" dirty="0" err="1"/>
              <a:t>programme</a:t>
            </a:r>
            <a:r>
              <a:rPr lang="en-US" dirty="0"/>
              <a:t>.</a:t>
            </a:r>
          </a:p>
          <a:p>
            <a:endParaRPr lang="en-US" dirty="0"/>
          </a:p>
          <a:p>
            <a:r>
              <a:rPr lang="en-US" dirty="0"/>
              <a:t>We chose the Health challenge for closer scrutiny according to an assumption that the Health </a:t>
            </a:r>
            <a:r>
              <a:rPr lang="en-US" dirty="0" err="1"/>
              <a:t>programme</a:t>
            </a:r>
            <a:r>
              <a:rPr lang="en-US" dirty="0"/>
              <a:t> has a very strong ‘social’ dimensions and should therefore have a meaningful contribution from SSH</a:t>
            </a:r>
          </a:p>
          <a:p>
            <a:endParaRPr lang="en-US" dirty="0"/>
          </a:p>
          <a:p>
            <a:r>
              <a:rPr lang="en-US" dirty="0"/>
              <a:t>Thresholds – that the SSH partners is more than 10%, the SSH partners budget is more than 10%, the proportion of PMs for SSH partners is more than 10 – plus two SSH disciplines involved.  The 20% thresholds raises the bar to 20% for the same above indicators. </a:t>
            </a:r>
          </a:p>
          <a:p>
            <a:endParaRPr lang="en-US" dirty="0"/>
          </a:p>
          <a:p>
            <a:r>
              <a:rPr lang="en-US" dirty="0"/>
              <a:t>Report conclusions. The above extract from the report relating to Health challenge suggest that 50% of flagged topics under the Health challenge have a good/fair integration, on the basis that 10% of partners/budget/resources are from SSH partners.  Our challenge to this approach is that the measure looks only for the input measures and not what is produced.  In the remainder of this presentation we have searched for other methods to help find the SSH in the Frameworks </a:t>
            </a:r>
            <a:r>
              <a:rPr lang="en-US" dirty="0" err="1"/>
              <a:t>programme</a:t>
            </a:r>
            <a:r>
              <a:rPr lang="en-US" dirty="0"/>
              <a:t>.  We start by testing some approaches on the complete set of data provided by H2020, and then use them to examine the progress made in Horizon Europe</a:t>
            </a:r>
          </a:p>
        </p:txBody>
      </p:sp>
      <p:sp>
        <p:nvSpPr>
          <p:cNvPr id="4" name="Slide Number Placeholder 3"/>
          <p:cNvSpPr>
            <a:spLocks noGrp="1"/>
          </p:cNvSpPr>
          <p:nvPr>
            <p:ph type="sldNum" sz="quarter" idx="5"/>
          </p:nvPr>
        </p:nvSpPr>
        <p:spPr/>
        <p:txBody>
          <a:bodyPr/>
          <a:lstStyle/>
          <a:p>
            <a:fld id="{53A698A5-4C99-9A44-85B6-60A0C76A7873}" type="slidenum">
              <a:rPr lang="en-US" smtClean="0"/>
              <a:t>24</a:t>
            </a:fld>
            <a:endParaRPr lang="en-US"/>
          </a:p>
        </p:txBody>
      </p:sp>
    </p:spTree>
    <p:extLst>
      <p:ext uri="{BB962C8B-B14F-4D97-AF65-F5344CB8AC3E}">
        <p14:creationId xmlns:p14="http://schemas.microsoft.com/office/powerpoint/2010/main" val="58174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first chart we look at the proportion of projects funded under the health challenge which – according to the </a:t>
            </a:r>
            <a:r>
              <a:rPr lang="en-US" dirty="0" err="1"/>
              <a:t>EuroSciVoc</a:t>
            </a:r>
            <a:r>
              <a:rPr lang="en-US" dirty="0"/>
              <a:t> classification of projects in CORDIS.  This classification is based on a text analysis/NLP method looking at the projects funded and the text of the project objectives.  We use this a move away from the ‘input’ measure of staffing of partners, towards the intended outputs, suggested in project OBJECTIVEs.</a:t>
            </a:r>
          </a:p>
          <a:p>
            <a:endParaRPr lang="en-US" dirty="0"/>
          </a:p>
          <a:p>
            <a:r>
              <a:rPr lang="en-US" dirty="0"/>
              <a:t>The chart shows in this method that the total proportion of projects with meaningful SSH is around 10% (9% SS and 1% H).  In the next slide we drill down from this summary to detect SSH in the detail…</a:t>
            </a:r>
          </a:p>
        </p:txBody>
      </p:sp>
      <p:sp>
        <p:nvSpPr>
          <p:cNvPr id="4" name="Slide Number Placeholder 3"/>
          <p:cNvSpPr>
            <a:spLocks noGrp="1"/>
          </p:cNvSpPr>
          <p:nvPr>
            <p:ph type="sldNum" sz="quarter" idx="5"/>
          </p:nvPr>
        </p:nvSpPr>
        <p:spPr/>
        <p:txBody>
          <a:bodyPr/>
          <a:lstStyle/>
          <a:p>
            <a:fld id="{53A698A5-4C99-9A44-85B6-60A0C76A7873}" type="slidenum">
              <a:rPr lang="en-US" smtClean="0"/>
              <a:t>25</a:t>
            </a:fld>
            <a:endParaRPr lang="en-US"/>
          </a:p>
        </p:txBody>
      </p:sp>
    </p:spTree>
    <p:extLst>
      <p:ext uri="{BB962C8B-B14F-4D97-AF65-F5344CB8AC3E}">
        <p14:creationId xmlns:p14="http://schemas.microsoft.com/office/powerpoint/2010/main" val="810256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SSH Flagged projects represent only 12% of the total projects funded under HEALTH challenge</a:t>
            </a:r>
          </a:p>
        </p:txBody>
      </p:sp>
      <p:sp>
        <p:nvSpPr>
          <p:cNvPr id="4" name="Slide Number Placeholder 3"/>
          <p:cNvSpPr>
            <a:spLocks noGrp="1"/>
          </p:cNvSpPr>
          <p:nvPr>
            <p:ph type="sldNum" sz="quarter" idx="5"/>
          </p:nvPr>
        </p:nvSpPr>
        <p:spPr/>
        <p:txBody>
          <a:bodyPr/>
          <a:lstStyle/>
          <a:p>
            <a:fld id="{53A698A5-4C99-9A44-85B6-60A0C76A7873}" type="slidenum">
              <a:rPr lang="en-US" smtClean="0"/>
              <a:t>26</a:t>
            </a:fld>
            <a:endParaRPr lang="en-US"/>
          </a:p>
        </p:txBody>
      </p:sp>
    </p:spTree>
    <p:extLst>
      <p:ext uri="{BB962C8B-B14F-4D97-AF65-F5344CB8AC3E}">
        <p14:creationId xmlns:p14="http://schemas.microsoft.com/office/powerpoint/2010/main" val="2157012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slide we have moved to a high level of definition using the </a:t>
            </a:r>
            <a:r>
              <a:rPr lang="en-US" dirty="0" err="1"/>
              <a:t>EuroSciVoc</a:t>
            </a:r>
            <a:r>
              <a:rPr lang="en-US" dirty="0"/>
              <a:t> classification to reveal the 25 sub-domain disciplinary areas in </a:t>
            </a:r>
            <a:r>
              <a:rPr lang="en-US" dirty="0" err="1"/>
              <a:t>EuroSciVoc</a:t>
            </a:r>
            <a:r>
              <a:rPr lang="en-US" dirty="0"/>
              <a:t>.  We have also. Separated out the projects which are funded under the SSH FLAGGED TOPICS.  According to our evidence the projects funded under FLAGGED TOPICS are about 12% of the total.  </a:t>
            </a:r>
          </a:p>
          <a:p>
            <a:endParaRPr lang="en-US" dirty="0"/>
          </a:p>
          <a:p>
            <a:r>
              <a:rPr lang="en-US" dirty="0"/>
              <a:t>In the table on this slide we see that the projects funded under the FLAGGED TOPICS 20% have meaningful SSH component as described by the </a:t>
            </a:r>
            <a:r>
              <a:rPr lang="en-US" dirty="0" err="1"/>
              <a:t>EuroSciVoc</a:t>
            </a:r>
            <a:r>
              <a:rPr lang="en-US" dirty="0"/>
              <a:t> classification.  Which is twice the rate of the non-flagged topics.  Two further observations, that there is more SSH under the flagged topics of the HEALTH challenge, but it is still under 20%.  </a:t>
            </a:r>
          </a:p>
          <a:p>
            <a:endParaRPr lang="en-US" dirty="0"/>
          </a:p>
          <a:p>
            <a:r>
              <a:rPr lang="en-US" dirty="0"/>
              <a:t>The second observation is that the FLAGGED TOPIC approach does not act positively for all SSH disciplines evenly – the table on the slide shows that sociology benefits significantly, </a:t>
            </a:r>
            <a:r>
              <a:rPr lang="en-US" dirty="0" err="1"/>
              <a:t>alongwith</a:t>
            </a:r>
            <a:r>
              <a:rPr lang="en-US" dirty="0"/>
              <a:t> Languages and Psychology.  However, political science, economics, history, …. Are less present in the FLAGGED TOPICS than in the general cohort of projects.</a:t>
            </a:r>
          </a:p>
        </p:txBody>
      </p:sp>
      <p:sp>
        <p:nvSpPr>
          <p:cNvPr id="4" name="Slide Number Placeholder 3"/>
          <p:cNvSpPr>
            <a:spLocks noGrp="1"/>
          </p:cNvSpPr>
          <p:nvPr>
            <p:ph type="sldNum" sz="quarter" idx="5"/>
          </p:nvPr>
        </p:nvSpPr>
        <p:spPr/>
        <p:txBody>
          <a:bodyPr/>
          <a:lstStyle/>
          <a:p>
            <a:fld id="{53A698A5-4C99-9A44-85B6-60A0C76A7873}" type="slidenum">
              <a:rPr lang="en-US" smtClean="0"/>
              <a:t>27</a:t>
            </a:fld>
            <a:endParaRPr lang="en-US"/>
          </a:p>
        </p:txBody>
      </p:sp>
    </p:spTree>
    <p:extLst>
      <p:ext uri="{BB962C8B-B14F-4D97-AF65-F5344CB8AC3E}">
        <p14:creationId xmlns:p14="http://schemas.microsoft.com/office/powerpoint/2010/main" val="124147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 next set of slides we are using the publications associated with the projects funded under H2020.  publications represent the output or outcome of the projects and could provide stronger relationship to the purpose of the projects than some input measures.  </a:t>
            </a:r>
          </a:p>
          <a:p>
            <a:endParaRPr lang="en-US" dirty="0"/>
          </a:p>
          <a:p>
            <a:r>
              <a:rPr lang="en-US" dirty="0"/>
              <a:t>In this method we look at the publications which are linked to projects under the Health challenge.  To determine the academic field or discipline we can connect the JOURNALS where outputs are published and the classification of the journal according to the ASJC classification used by Scopus.</a:t>
            </a:r>
          </a:p>
          <a:p>
            <a:endParaRPr lang="en-US" dirty="0"/>
          </a:p>
          <a:p>
            <a:r>
              <a:rPr lang="en-US" dirty="0"/>
              <a:t>The chart here shows that the largest proportion of publications under the health challenge are published in ‘Medicine’ journals…the next slide provides </a:t>
            </a:r>
            <a:r>
              <a:rPr lang="en-US" dirty="0" err="1"/>
              <a:t>moredetail</a:t>
            </a:r>
            <a:endParaRPr lang="en-US" dirty="0"/>
          </a:p>
        </p:txBody>
      </p:sp>
      <p:sp>
        <p:nvSpPr>
          <p:cNvPr id="4" name="Slide Number Placeholder 3"/>
          <p:cNvSpPr>
            <a:spLocks noGrp="1"/>
          </p:cNvSpPr>
          <p:nvPr>
            <p:ph type="sldNum" sz="quarter" idx="5"/>
          </p:nvPr>
        </p:nvSpPr>
        <p:spPr/>
        <p:txBody>
          <a:bodyPr/>
          <a:lstStyle/>
          <a:p>
            <a:fld id="{53A698A5-4C99-9A44-85B6-60A0C76A7873}" type="slidenum">
              <a:rPr lang="en-US" smtClean="0"/>
              <a:t>28</a:t>
            </a:fld>
            <a:endParaRPr lang="en-US"/>
          </a:p>
        </p:txBody>
      </p:sp>
    </p:spTree>
    <p:extLst>
      <p:ext uri="{BB962C8B-B14F-4D97-AF65-F5344CB8AC3E}">
        <p14:creationId xmlns:p14="http://schemas.microsoft.com/office/powerpoint/2010/main" val="1091976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table shows the proportion of publications in the ASJC disciplinary/topic areas.  Here the proportions of SSH project project publications is significantly lower than suggested by the previous method.  Here the proportion of SSH publications under the FLAGGED TOPICS is just 4%.  </a:t>
            </a:r>
          </a:p>
          <a:p>
            <a:endParaRPr lang="en-US" dirty="0"/>
          </a:p>
          <a:p>
            <a:r>
              <a:rPr lang="en-US" dirty="0"/>
              <a:t>One caveat here is that further investigation is required as the rates of publication in some SSH fields compared to some of the STEM fields are different.  However, it is unlikely to explain the difference suggested by </a:t>
            </a:r>
            <a:r>
              <a:rPr lang="en-US" dirty="0" err="1"/>
              <a:t>EuroSciVoc</a:t>
            </a:r>
            <a:r>
              <a:rPr lang="en-US" dirty="0"/>
              <a:t> projects – 20%</a:t>
            </a:r>
          </a:p>
        </p:txBody>
      </p:sp>
      <p:sp>
        <p:nvSpPr>
          <p:cNvPr id="4" name="Slide Number Placeholder 3"/>
          <p:cNvSpPr>
            <a:spLocks noGrp="1"/>
          </p:cNvSpPr>
          <p:nvPr>
            <p:ph type="sldNum" sz="quarter" idx="5"/>
          </p:nvPr>
        </p:nvSpPr>
        <p:spPr/>
        <p:txBody>
          <a:bodyPr/>
          <a:lstStyle/>
          <a:p>
            <a:fld id="{53A698A5-4C99-9A44-85B6-60A0C76A7873}" type="slidenum">
              <a:rPr lang="en-US" smtClean="0"/>
              <a:t>29</a:t>
            </a:fld>
            <a:endParaRPr lang="en-US"/>
          </a:p>
        </p:txBody>
      </p:sp>
    </p:spTree>
    <p:extLst>
      <p:ext uri="{BB962C8B-B14F-4D97-AF65-F5344CB8AC3E}">
        <p14:creationId xmlns:p14="http://schemas.microsoft.com/office/powerpoint/2010/main" val="421824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table shows the proportion of publications in the ASJC disciplinary/topic areas.  Here the proportions of SSH project project publications for the climate challenge under the FLAGGED TOPICS is just 7%.  </a:t>
            </a:r>
          </a:p>
          <a:p>
            <a:endParaRPr lang="en-US" dirty="0"/>
          </a:p>
          <a:p>
            <a:r>
              <a:rPr lang="en-US" dirty="0"/>
              <a:t>One caveat here is that further investigation is required as the rates of publication in some SSH fields compared to some of the STEM fields are different.  However, it is unlikely to explain the difference suggested by </a:t>
            </a:r>
            <a:r>
              <a:rPr lang="en-US" dirty="0" err="1"/>
              <a:t>EuroSciVoc</a:t>
            </a:r>
            <a:r>
              <a:rPr lang="en-US" dirty="0"/>
              <a:t> projects – 20%</a:t>
            </a:r>
          </a:p>
        </p:txBody>
      </p:sp>
      <p:sp>
        <p:nvSpPr>
          <p:cNvPr id="4" name="Slide Number Placeholder 3"/>
          <p:cNvSpPr>
            <a:spLocks noGrp="1"/>
          </p:cNvSpPr>
          <p:nvPr>
            <p:ph type="sldNum" sz="quarter" idx="5"/>
          </p:nvPr>
        </p:nvSpPr>
        <p:spPr/>
        <p:txBody>
          <a:bodyPr/>
          <a:lstStyle/>
          <a:p>
            <a:fld id="{53A698A5-4C99-9A44-85B6-60A0C76A7873}" type="slidenum">
              <a:rPr lang="en-US" smtClean="0"/>
              <a:t>30</a:t>
            </a:fld>
            <a:endParaRPr lang="en-US"/>
          </a:p>
        </p:txBody>
      </p:sp>
    </p:spTree>
    <p:extLst>
      <p:ext uri="{BB962C8B-B14F-4D97-AF65-F5344CB8AC3E}">
        <p14:creationId xmlns:p14="http://schemas.microsoft.com/office/powerpoint/2010/main" val="467842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Turning now to Horizon Europe using some of the methods we described in the first section.  We cannot use the publications from projects as </a:t>
            </a:r>
            <a:r>
              <a:rPr lang="en-US" dirty="0" err="1"/>
              <a:t>Heu</a:t>
            </a:r>
            <a:r>
              <a:rPr lang="en-US" dirty="0"/>
              <a:t> is still relatively early in its lifecycle and newly funded projects are unlikely to have produced many research publications at this point.  The following </a:t>
            </a:r>
            <a:r>
              <a:rPr lang="en-US" dirty="0" err="1"/>
              <a:t>analaysis</a:t>
            </a:r>
            <a:r>
              <a:rPr lang="en-US" dirty="0"/>
              <a:t> relies on the the </a:t>
            </a:r>
            <a:r>
              <a:rPr lang="en-US" dirty="0" err="1"/>
              <a:t>EuroSciVoc</a:t>
            </a:r>
            <a:r>
              <a:rPr lang="en-US" dirty="0"/>
              <a:t> approach shown before and the TOPIC analysis.</a:t>
            </a:r>
          </a:p>
          <a:p>
            <a:endParaRPr lang="en-US" dirty="0"/>
          </a:p>
          <a:p>
            <a:r>
              <a:rPr lang="en-US" dirty="0"/>
              <a:t>We want to bear in mind here that the perhaps none of the methods provide sufficient evidence in any single approach but here we want to encourage the use of mixed methods which combine qualitative and quantitative approaches in the assessment of a </a:t>
            </a:r>
            <a:r>
              <a:rPr lang="en-US" dirty="0" err="1"/>
              <a:t>programme</a:t>
            </a:r>
            <a:r>
              <a:rPr lang="en-US" dirty="0"/>
              <a:t> like </a:t>
            </a:r>
            <a:r>
              <a:rPr lang="en-US" dirty="0" err="1"/>
              <a:t>Horison</a:t>
            </a:r>
            <a:r>
              <a:rPr lang="en-US" dirty="0"/>
              <a:t> Europe</a:t>
            </a:r>
          </a:p>
          <a:p>
            <a:endParaRPr lang="en-US" dirty="0"/>
          </a:p>
          <a:p>
            <a:r>
              <a:rPr lang="en-US" dirty="0"/>
              <a:t>This table shows the presence of SSH projects across all of the CLUSTERS of HORISON EUROPE. </a:t>
            </a:r>
            <a:r>
              <a:rPr lang="en-US" dirty="0" err="1"/>
              <a:t>Itshows</a:t>
            </a:r>
            <a:r>
              <a:rPr lang="en-US" dirty="0"/>
              <a:t> that the largest presence is drawn from SOCIOLOGY. These are the absolute numbers and not proportions so cannot be used to directly compare, but it does show that other than CLUSTER 2 there is presence of SSH in CLUSTER 5 CLIMATE ENRGY MOBILITY and CLUSTER 6 FOOD.</a:t>
            </a:r>
          </a:p>
        </p:txBody>
      </p:sp>
      <p:sp>
        <p:nvSpPr>
          <p:cNvPr id="4" name="Slide Number Placeholder 3"/>
          <p:cNvSpPr>
            <a:spLocks noGrp="1"/>
          </p:cNvSpPr>
          <p:nvPr>
            <p:ph type="sldNum" sz="quarter" idx="5"/>
          </p:nvPr>
        </p:nvSpPr>
        <p:spPr/>
        <p:txBody>
          <a:bodyPr/>
          <a:lstStyle/>
          <a:p>
            <a:fld id="{53A698A5-4C99-9A44-85B6-60A0C76A7873}" type="slidenum">
              <a:rPr lang="en-US" smtClean="0"/>
              <a:t>31</a:t>
            </a:fld>
            <a:endParaRPr lang="en-US"/>
          </a:p>
        </p:txBody>
      </p:sp>
    </p:spTree>
    <p:extLst>
      <p:ext uri="{BB962C8B-B14F-4D97-AF65-F5344CB8AC3E}">
        <p14:creationId xmlns:p14="http://schemas.microsoft.com/office/powerpoint/2010/main" val="29996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shows that under the flagged topis </a:t>
            </a:r>
            <a:r>
              <a:rPr lang="en-US" dirty="0" err="1"/>
              <a:t>aroud</a:t>
            </a:r>
            <a:r>
              <a:rPr lang="en-US" dirty="0"/>
              <a:t> 20% of projects using the </a:t>
            </a:r>
            <a:r>
              <a:rPr lang="en-US" dirty="0" err="1"/>
              <a:t>Euroscivoc</a:t>
            </a:r>
            <a:r>
              <a:rPr lang="en-US" dirty="0"/>
              <a:t> classification, look to have meaningful SSH, this drops to 10% in the general </a:t>
            </a:r>
            <a:r>
              <a:rPr lang="en-US" dirty="0" err="1"/>
              <a:t>programme</a:t>
            </a:r>
            <a:r>
              <a:rPr lang="en-US" dirty="0"/>
              <a:t>.  This suggest that FLAGGING does </a:t>
            </a:r>
            <a:r>
              <a:rPr lang="en-US" dirty="0" err="1"/>
              <a:t>enscourage</a:t>
            </a:r>
            <a:r>
              <a:rPr lang="en-US" dirty="0"/>
              <a:t> more SSH presence in projects.</a:t>
            </a:r>
          </a:p>
          <a:p>
            <a:endParaRPr lang="en-US" dirty="0"/>
          </a:p>
          <a:p>
            <a:r>
              <a:rPr lang="en-US" dirty="0"/>
              <a:t>However,  not all disciplines are affected in the same way under the FLAGGING approach.  There is more presence of Sociology and Economics under the flagged topics. </a:t>
            </a:r>
            <a:r>
              <a:rPr lang="en-US" dirty="0" err="1"/>
              <a:t>Byt</a:t>
            </a:r>
            <a:r>
              <a:rPr lang="en-US" dirty="0"/>
              <a:t> for political science, psychology or Arts they are less present than under projects which had no special expectation of SSH </a:t>
            </a:r>
            <a:r>
              <a:rPr lang="en-US" dirty="0" err="1"/>
              <a:t>presecenece</a:t>
            </a:r>
            <a:r>
              <a:rPr lang="en-US" dirty="0"/>
              <a:t>.</a:t>
            </a:r>
          </a:p>
          <a:p>
            <a:endParaRPr lang="en-US" dirty="0"/>
          </a:p>
        </p:txBody>
      </p:sp>
      <p:sp>
        <p:nvSpPr>
          <p:cNvPr id="4" name="Slide Number Placeholder 3"/>
          <p:cNvSpPr>
            <a:spLocks noGrp="1"/>
          </p:cNvSpPr>
          <p:nvPr>
            <p:ph type="sldNum" sz="quarter" idx="5"/>
          </p:nvPr>
        </p:nvSpPr>
        <p:spPr/>
        <p:txBody>
          <a:bodyPr/>
          <a:lstStyle/>
          <a:p>
            <a:fld id="{53A698A5-4C99-9A44-85B6-60A0C76A7873}" type="slidenum">
              <a:rPr lang="en-US" smtClean="0"/>
              <a:t>32</a:t>
            </a:fld>
            <a:endParaRPr lang="en-US"/>
          </a:p>
        </p:txBody>
      </p:sp>
    </p:spTree>
    <p:extLst>
      <p:ext uri="{BB962C8B-B14F-4D97-AF65-F5344CB8AC3E}">
        <p14:creationId xmlns:p14="http://schemas.microsoft.com/office/powerpoint/2010/main" val="56144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dirty="0"/>
          </a:p>
        </p:txBody>
      </p:sp>
    </p:spTree>
    <p:extLst>
      <p:ext uri="{BB962C8B-B14F-4D97-AF65-F5344CB8AC3E}">
        <p14:creationId xmlns:p14="http://schemas.microsoft.com/office/powerpoint/2010/main" val="1618026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a ‘map’, a visual representation of the main topics addressed in the Health challenge. Each bubble represents a set of related projects (10 to 35). The map is constructed by text mining the project descriptions. We come back later to how the map was constructed in a bit more detail.</a:t>
            </a:r>
          </a:p>
          <a:p>
            <a:endParaRPr lang="en-US"/>
          </a:p>
          <a:p>
            <a:r>
              <a:rPr lang="en-US"/>
              <a:t>Topics that are more closely related are positioned closer to each other. For readability, not all topic labels are shown. But note that we have a bit more info for each topic (longer label, description, most salient terms).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personalized medicine vs personalized medicine </a:t>
            </a:r>
            <a:r>
              <a:rPr lang="en-US">
                <a:sym typeface="Wingdings" panose="05000000000000000000" pitchFamily="2" charset="2"/>
              </a:rPr>
              <a:t> Why? Former mostly tied to ICPerMed </a:t>
            </a:r>
            <a:r>
              <a:rPr lang="en-US" b="0">
                <a:sym typeface="Wingdings" panose="05000000000000000000" pitchFamily="2" charset="2"/>
              </a:rPr>
              <a:t>(</a:t>
            </a:r>
            <a:r>
              <a:rPr lang="nl-BE" b="0"/>
              <a:t>International Consortium for Personalised Medicine).</a:t>
            </a:r>
            <a:endParaRPr lang="en-US" b="0"/>
          </a:p>
          <a:p>
            <a:endParaRPr lang="en-US"/>
          </a:p>
          <a:p>
            <a:r>
              <a:rPr lang="en-US"/>
              <a:t>QR code = interactive version: zoom, read descriptions,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7871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shows that under the flagged topis </a:t>
            </a:r>
            <a:r>
              <a:rPr lang="en-US" dirty="0" err="1"/>
              <a:t>aroud</a:t>
            </a:r>
            <a:r>
              <a:rPr lang="en-US" dirty="0"/>
              <a:t> 20% of projects using the </a:t>
            </a:r>
            <a:r>
              <a:rPr lang="en-US" dirty="0" err="1"/>
              <a:t>Euroscivoc</a:t>
            </a:r>
            <a:r>
              <a:rPr lang="en-US" dirty="0"/>
              <a:t> classification, look to have meaningful SSH, this drops to 10% in the general </a:t>
            </a:r>
            <a:r>
              <a:rPr lang="en-US" dirty="0" err="1"/>
              <a:t>programme</a:t>
            </a:r>
            <a:r>
              <a:rPr lang="en-US" dirty="0"/>
              <a:t>.  This suggest that FLAGGING does </a:t>
            </a:r>
            <a:r>
              <a:rPr lang="en-US" dirty="0" err="1"/>
              <a:t>enscourage</a:t>
            </a:r>
            <a:r>
              <a:rPr lang="en-US" dirty="0"/>
              <a:t> more SSH presence in projects.</a:t>
            </a:r>
          </a:p>
          <a:p>
            <a:endParaRPr lang="en-US" dirty="0"/>
          </a:p>
          <a:p>
            <a:r>
              <a:rPr lang="en-US" dirty="0"/>
              <a:t>However,  not all disciplines are affected in the same way under the FLAGGING approach.  There is more presence of Sociology and Economics under the flagged topics. </a:t>
            </a:r>
            <a:r>
              <a:rPr lang="en-US" dirty="0" err="1"/>
              <a:t>Byt</a:t>
            </a:r>
            <a:r>
              <a:rPr lang="en-US" dirty="0"/>
              <a:t> for political science, psychology or Arts they are less present than under projects which had no special expectation of SSH </a:t>
            </a:r>
            <a:r>
              <a:rPr lang="en-US" dirty="0" err="1"/>
              <a:t>presecenece</a:t>
            </a:r>
            <a:r>
              <a:rPr lang="en-US" dirty="0"/>
              <a:t>.</a:t>
            </a:r>
          </a:p>
          <a:p>
            <a:endParaRPr lang="en-US" dirty="0"/>
          </a:p>
        </p:txBody>
      </p:sp>
      <p:sp>
        <p:nvSpPr>
          <p:cNvPr id="4" name="Slide Number Placeholder 3"/>
          <p:cNvSpPr>
            <a:spLocks noGrp="1"/>
          </p:cNvSpPr>
          <p:nvPr>
            <p:ph type="sldNum" sz="quarter" idx="5"/>
          </p:nvPr>
        </p:nvSpPr>
        <p:spPr/>
        <p:txBody>
          <a:bodyPr/>
          <a:lstStyle/>
          <a:p>
            <a:fld id="{53A698A5-4C99-9A44-85B6-60A0C76A7873}" type="slidenum">
              <a:rPr lang="en-US" smtClean="0"/>
              <a:t>34</a:t>
            </a:fld>
            <a:endParaRPr lang="en-US"/>
          </a:p>
        </p:txBody>
      </p:sp>
    </p:spTree>
    <p:extLst>
      <p:ext uri="{BB962C8B-B14F-4D97-AF65-F5344CB8AC3E}">
        <p14:creationId xmlns:p14="http://schemas.microsoft.com/office/powerpoint/2010/main" val="3182580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Different approach, based on textual description of project. The precise numbers here are harder to interpret, but anything above, say, 0,3 is close to SSH.</a:t>
            </a:r>
          </a:p>
          <a:p>
            <a:endParaRPr lang="en-US"/>
          </a:p>
          <a:p>
            <a:r>
              <a:rPr lang="en-US"/>
              <a:t>Note the Urban health cluster, which looks at influence of urban design and city environments on mental and physical health. This is a topic where interdisciplinary interactions between SSH (social and economic geography, sociology, psychology) and health sciences are crucial.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7117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saw some results of topic analysis for the health challenge in Horizon 2020 before. Now I’d like to show you some of the results we obtain with the same method in Horizon Europe. But what is the method exactly?</a:t>
            </a:r>
          </a:p>
          <a:p>
            <a:endParaRPr lang="en-US"/>
          </a:p>
          <a:p>
            <a:r>
              <a:rPr lang="en-US"/>
              <a:t>- Based on our work on discerning topics in publication databases based on textual abstracts</a:t>
            </a:r>
          </a:p>
          <a:p>
            <a:r>
              <a:rPr lang="en-US"/>
              <a:t>Five steps:</a:t>
            </a:r>
            <a:endParaRPr lang="en-US" dirty="0"/>
          </a:p>
          <a:p>
            <a:r>
              <a:rPr lang="en-US"/>
              <a:t>1) We start from the project objectives. This is publicly available as open data (great!).</a:t>
            </a:r>
          </a:p>
          <a:p>
            <a:r>
              <a:rPr lang="en-US"/>
              <a:t>2) All projects within a cluster are processed together to create embeddings. These are a numerical or mathematical representation of what the text is about. You can think of them as coordinates, such that closely related texts are also found close to each other.</a:t>
            </a:r>
          </a:p>
          <a:p>
            <a:r>
              <a:rPr lang="en-US"/>
              <a:t>3) Because some embeddings (projects) are closer to each other, we can group them into topics.</a:t>
            </a:r>
          </a:p>
          <a:p>
            <a:r>
              <a:rPr lang="en-US"/>
              <a:t>4) If we reduce the number of dimensions to 2, we can visualize the relations between topics.</a:t>
            </a:r>
          </a:p>
          <a:p>
            <a:r>
              <a:rPr lang="en-US"/>
              <a:t>5) LLMS, like ChatGPT, are good at summarizing text. We show GPT which projects are inside a topic and ask it to label and describe the topic.</a:t>
            </a:r>
          </a:p>
        </p:txBody>
      </p:sp>
      <p:sp>
        <p:nvSpPr>
          <p:cNvPr id="4" name="Slide Number Placeholder 3"/>
          <p:cNvSpPr>
            <a:spLocks noGrp="1"/>
          </p:cNvSpPr>
          <p:nvPr>
            <p:ph type="sldNum" sz="quarter" idx="5"/>
          </p:nvPr>
        </p:nvSpPr>
        <p:spPr/>
        <p:txBody>
          <a:bodyPr/>
          <a:lstStyle/>
          <a:p>
            <a:fld id="{53A698A5-4C99-9A44-85B6-60A0C76A7873}" type="slidenum">
              <a:rPr lang="en-US" smtClean="0"/>
              <a:t>36</a:t>
            </a:fld>
            <a:endParaRPr lang="en-US"/>
          </a:p>
        </p:txBody>
      </p:sp>
    </p:spTree>
    <p:extLst>
      <p:ext uri="{BB962C8B-B14F-4D97-AF65-F5344CB8AC3E}">
        <p14:creationId xmlns:p14="http://schemas.microsoft.com/office/powerpoint/2010/main" val="1797035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will, however, focus on the topic level. Some topics we encountered in the health challenge of H2020 reappear here: the pandemic and vaccination, AI in healthcare, personalized medicine…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0761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means we could even drill down to the level of individual projects. Here, every dot is one project (349 in total) and the different colours represent different topics (20 in total).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1480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looked at Health in H2020 and Horizon Europe, which raises the question: Has SSH integration improved if we compare the two?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025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From the prespective of textual proximity to SSH, some other topics appear close, even though they’re not recognized as involving SSH in euroSciVoc.</a:t>
            </a:r>
          </a:p>
          <a:p>
            <a:r>
              <a:rPr lang="en-US"/>
              <a:t>Medical Device Cybersecurity: possibly because a number of projects also focus on regulatory aspects?</a:t>
            </a:r>
          </a:p>
          <a:p>
            <a:r>
              <a:rPr lang="en-US"/>
              <a:t>Endocrine Disruptors: chemicals affecting hormones and growth, several projects focusing on mental health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9092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From the perspective of SSH projects, we find two topics with more than half of the projects involving SSH: Climate and Health (60%), and Youth Mental Health (67%).</a:t>
            </a:r>
          </a:p>
          <a:p>
            <a:endParaRPr lang="en-US"/>
          </a:p>
          <a:p>
            <a:r>
              <a:rPr lang="en-US"/>
              <a:t>Health Resilience has exactly 50% of SSH-involved projects.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0595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Left: climate</a:t>
            </a:r>
          </a:p>
          <a:p>
            <a:r>
              <a:rPr lang="en-US"/>
              <a:t>Top and right: energy</a:t>
            </a:r>
          </a:p>
          <a:p>
            <a:r>
              <a:rPr lang="en-US"/>
              <a:t>Inbetween: mobility</a:t>
            </a:r>
          </a:p>
          <a:p>
            <a:endParaRPr lang="en-US"/>
          </a:p>
          <a:p>
            <a:r>
              <a:rPr lang="en-US"/>
              <a:t>Where do YOU think SSH integration will be most visible?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67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a:t>
            </a:r>
            <a:r>
              <a:rPr lang="en-DK" dirty="0"/>
              <a:t>lus ida,</a:t>
            </a:r>
            <a:r>
              <a:rPr lang="en-DK" baseline="0" dirty="0"/>
              <a:t> katrine, luna, andreas, anton</a:t>
            </a:r>
            <a:r>
              <a:rPr lang="en-DK" dirty="0"/>
              <a:t> and ulrich not pictured (came in later)</a:t>
            </a:r>
          </a:p>
        </p:txBody>
      </p:sp>
    </p:spTree>
    <p:extLst>
      <p:ext uri="{BB962C8B-B14F-4D97-AF65-F5344CB8AC3E}">
        <p14:creationId xmlns:p14="http://schemas.microsoft.com/office/powerpoint/2010/main" val="4289650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a:t>Bonus slide: a good exmaple of where EuroSciVoc approach fails</a:t>
            </a:r>
          </a:p>
          <a:p>
            <a:r>
              <a:rPr lang="nl-BE"/>
              <a:t>This project is about policy for Europe’s cultural and creative industries, and is firmly embedded in various SSH disciplines. The system, however, only recognizes the term “ecosystems” and places the project in Biology…</a:t>
            </a:r>
          </a:p>
        </p:txBody>
      </p:sp>
      <p:sp>
        <p:nvSpPr>
          <p:cNvPr id="4" name="Slide Number Placeholder 3"/>
          <p:cNvSpPr>
            <a:spLocks noGrp="1"/>
          </p:cNvSpPr>
          <p:nvPr>
            <p:ph type="sldNum" sz="quarter" idx="5"/>
          </p:nvPr>
        </p:nvSpPr>
        <p:spPr/>
        <p:txBody>
          <a:bodyPr/>
          <a:lstStyle/>
          <a:p>
            <a:fld id="{53A698A5-4C99-9A44-85B6-60A0C76A7873}" type="slidenum">
              <a:rPr lang="en-US" smtClean="0"/>
              <a:t>44</a:t>
            </a:fld>
            <a:endParaRPr lang="en-US"/>
          </a:p>
        </p:txBody>
      </p:sp>
    </p:spTree>
    <p:extLst>
      <p:ext uri="{BB962C8B-B14F-4D97-AF65-F5344CB8AC3E}">
        <p14:creationId xmlns:p14="http://schemas.microsoft.com/office/powerpoint/2010/main" val="562544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Circular economy</a:t>
            </a:r>
          </a:p>
          <a:p>
            <a:r>
              <a:rPr lang="en-US"/>
              <a:t>Electric vehicle innovations -&gt;”electric vehicles” is topic under “social geography”, though projects under this topic seem to be more focused on technical issues.</a:t>
            </a:r>
          </a:p>
          <a:p>
            <a:endParaRPr lang="en-US"/>
          </a:p>
          <a:p>
            <a:r>
              <a:rPr lang="en-US"/>
              <a:t>In the bottom left corner:</a:t>
            </a:r>
          </a:p>
          <a:p>
            <a:r>
              <a:rPr lang="en-US"/>
              <a:t>Sustainable Land-use Strategies -&gt; holistic evaluation of environmental and land-use policies</a:t>
            </a:r>
          </a:p>
          <a:p>
            <a:r>
              <a:rPr lang="en-US"/>
              <a:t>Climate Action Models -&gt; behavioural change, policy adaptation… for climate action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2612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Transport Research, Urban Mobility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6172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looked at two ways of assessing the involvement of SSH in each topic. Here, the color of a topic indicates the share of projects that have at least one SSH classification.</a:t>
            </a:r>
          </a:p>
          <a:p>
            <a:endParaRPr lang="en-US"/>
          </a:p>
          <a:p>
            <a:r>
              <a:rPr lang="en-US"/>
              <a:t>Two topics relating to mental health: mental health interventions (80% SSH) and mental health comorbidities (20% SSH; relations to physical health).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698A5-4C99-9A44-85B6-60A0C76A78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389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K"/>
          </a:p>
        </p:txBody>
      </p:sp>
    </p:spTree>
    <p:extLst>
      <p:ext uri="{BB962C8B-B14F-4D97-AF65-F5344CB8AC3E}">
        <p14:creationId xmlns:p14="http://schemas.microsoft.com/office/powerpoint/2010/main" val="129430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DK" dirty="0"/>
              <a:t>Faktisk has </a:t>
            </a:r>
            <a:r>
              <a:rPr lang="da-DK" dirty="0" err="1"/>
              <a:t>hosted</a:t>
            </a:r>
            <a:r>
              <a:rPr lang="da-DK" dirty="0"/>
              <a:t> Global </a:t>
            </a:r>
            <a:r>
              <a:rPr lang="da-DK" dirty="0" err="1"/>
              <a:t>Fact</a:t>
            </a:r>
            <a:r>
              <a:rPr lang="da-DK" dirty="0"/>
              <a:t> </a:t>
            </a:r>
            <a:r>
              <a:rPr lang="da-DK" dirty="0" err="1"/>
              <a:t>which</a:t>
            </a:r>
            <a:r>
              <a:rPr lang="da-DK" dirty="0"/>
              <a:t> </a:t>
            </a:r>
            <a:r>
              <a:rPr lang="da-DK" dirty="0" err="1"/>
              <a:t>gather</a:t>
            </a:r>
            <a:r>
              <a:rPr lang="da-DK" dirty="0"/>
              <a:t> all </a:t>
            </a:r>
            <a:r>
              <a:rPr lang="da-DK" dirty="0" err="1"/>
              <a:t>ifcn</a:t>
            </a:r>
            <a:r>
              <a:rPr lang="da-DK" dirty="0"/>
              <a:t> </a:t>
            </a:r>
            <a:r>
              <a:rPr lang="da-DK" dirty="0" err="1"/>
              <a:t>factcheckers</a:t>
            </a:r>
            <a:r>
              <a:rPr lang="da-DK" dirty="0"/>
              <a:t> in the </a:t>
            </a:r>
            <a:r>
              <a:rPr lang="da-DK" dirty="0" err="1"/>
              <a:t>world</a:t>
            </a:r>
            <a:r>
              <a:rPr lang="da-DK" dirty="0"/>
              <a:t> </a:t>
            </a:r>
            <a:r>
              <a:rPr lang="da-DK" dirty="0" err="1"/>
              <a:t>together</a:t>
            </a:r>
            <a:r>
              <a:rPr lang="da-DK" dirty="0"/>
              <a:t> with an </a:t>
            </a:r>
            <a:r>
              <a:rPr lang="da-DK" dirty="0" err="1"/>
              <a:t>academic</a:t>
            </a:r>
            <a:r>
              <a:rPr lang="da-DK" dirty="0"/>
              <a:t> track on </a:t>
            </a:r>
            <a:r>
              <a:rPr lang="da-DK" dirty="0" err="1"/>
              <a:t>disinformation</a:t>
            </a:r>
            <a:r>
              <a:rPr lang="da-DK" dirty="0"/>
              <a:t>. </a:t>
            </a:r>
            <a:r>
              <a:rPr lang="da-DK" dirty="0" err="1"/>
              <a:t>Along</a:t>
            </a:r>
            <a:r>
              <a:rPr lang="da-DK" dirty="0"/>
              <a:t> with </a:t>
            </a:r>
            <a:r>
              <a:rPr lang="da-DK" dirty="0" err="1"/>
              <a:t>this</a:t>
            </a:r>
            <a:r>
              <a:rPr lang="da-DK" dirty="0"/>
              <a:t> editor-in-</a:t>
            </a:r>
            <a:r>
              <a:rPr lang="da-DK" dirty="0" err="1"/>
              <a:t>chief</a:t>
            </a:r>
            <a:r>
              <a:rPr lang="da-DK" dirty="0"/>
              <a:t>, Kristoffer Egeberg is on the </a:t>
            </a:r>
            <a:r>
              <a:rPr lang="da-DK" dirty="0" err="1"/>
              <a:t>executive</a:t>
            </a:r>
            <a:r>
              <a:rPr lang="da-DK" dirty="0"/>
              <a:t> board of the international </a:t>
            </a:r>
            <a:r>
              <a:rPr lang="da-DK" dirty="0" err="1"/>
              <a:t>fact-checking</a:t>
            </a:r>
            <a:r>
              <a:rPr lang="da-DK" dirty="0"/>
              <a:t> </a:t>
            </a:r>
            <a:r>
              <a:rPr lang="da-DK" dirty="0" err="1"/>
              <a:t>network</a:t>
            </a:r>
            <a:r>
              <a:rPr lang="da-DK" dirty="0"/>
              <a:t> IFCN.</a:t>
            </a:r>
          </a:p>
          <a:p>
            <a:pPr marL="0" lvl="0" indent="0" algn="l" rtl="0">
              <a:spcBef>
                <a:spcPts val="0"/>
              </a:spcBef>
              <a:spcAft>
                <a:spcPts val="0"/>
              </a:spcAft>
              <a:buNone/>
            </a:pPr>
            <a:r>
              <a:rPr lang="da-DK" dirty="0"/>
              <a:t>- </a:t>
            </a:r>
            <a:r>
              <a:rPr lang="da-DK" dirty="0" err="1"/>
              <a:t>During</a:t>
            </a:r>
            <a:r>
              <a:rPr lang="da-DK" dirty="0"/>
              <a:t> Global </a:t>
            </a:r>
            <a:r>
              <a:rPr lang="da-DK" dirty="0" err="1"/>
              <a:t>Fact</a:t>
            </a:r>
            <a:r>
              <a:rPr lang="da-DK" dirty="0"/>
              <a:t> 9 the Faktisk </a:t>
            </a:r>
            <a:r>
              <a:rPr lang="da-DK" dirty="0" err="1"/>
              <a:t>engaged</a:t>
            </a:r>
            <a:r>
              <a:rPr lang="da-DK" dirty="0"/>
              <a:t> the international </a:t>
            </a:r>
            <a:r>
              <a:rPr lang="da-DK" dirty="0" err="1"/>
              <a:t>fact-checking</a:t>
            </a:r>
            <a:r>
              <a:rPr lang="da-DK" dirty="0"/>
              <a:t> </a:t>
            </a:r>
            <a:r>
              <a:rPr lang="da-DK" dirty="0" err="1"/>
              <a:t>network</a:t>
            </a:r>
            <a:r>
              <a:rPr lang="da-DK" dirty="0"/>
              <a:t> in a </a:t>
            </a:r>
            <a:r>
              <a:rPr lang="da-DK" dirty="0" err="1"/>
              <a:t>training</a:t>
            </a:r>
            <a:r>
              <a:rPr lang="da-DK" dirty="0"/>
              <a:t> session, </a:t>
            </a:r>
            <a:r>
              <a:rPr lang="da-DK" dirty="0" err="1"/>
              <a:t>where</a:t>
            </a:r>
            <a:r>
              <a:rPr lang="da-DK" dirty="0"/>
              <a:t> </a:t>
            </a:r>
            <a:r>
              <a:rPr lang="da-DK" dirty="0" err="1"/>
              <a:t>different</a:t>
            </a:r>
            <a:r>
              <a:rPr lang="da-DK" dirty="0"/>
              <a:t> </a:t>
            </a:r>
            <a:r>
              <a:rPr lang="da-DK" dirty="0" err="1"/>
              <a:t>fact-checking</a:t>
            </a:r>
            <a:r>
              <a:rPr lang="da-DK" dirty="0"/>
              <a:t> </a:t>
            </a:r>
            <a:r>
              <a:rPr lang="da-DK" dirty="0" err="1"/>
              <a:t>tools</a:t>
            </a:r>
            <a:r>
              <a:rPr lang="da-DK" dirty="0"/>
              <a:t> </a:t>
            </a:r>
            <a:r>
              <a:rPr lang="da-DK" dirty="0" err="1"/>
              <a:t>identified</a:t>
            </a:r>
            <a:r>
              <a:rPr lang="da-DK" dirty="0"/>
              <a:t> by the Bergen researchers </a:t>
            </a:r>
            <a:r>
              <a:rPr lang="da-DK" dirty="0" err="1"/>
              <a:t>were</a:t>
            </a:r>
            <a:r>
              <a:rPr lang="da-DK" dirty="0"/>
              <a:t> </a:t>
            </a:r>
            <a:r>
              <a:rPr lang="da-DK" dirty="0" err="1"/>
              <a:t>tested</a:t>
            </a:r>
            <a:r>
              <a:rPr lang="da-DK" dirty="0"/>
              <a:t>. </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a:t>The editor-in-</a:t>
            </a:r>
            <a:r>
              <a:rPr lang="da-DK" dirty="0" err="1"/>
              <a:t>chief</a:t>
            </a:r>
            <a:r>
              <a:rPr lang="da-DK" dirty="0"/>
              <a:t> of </a:t>
            </a:r>
            <a:r>
              <a:rPr lang="da-DK" dirty="0" err="1"/>
              <a:t>TjekDet</a:t>
            </a:r>
            <a:r>
              <a:rPr lang="da-DK" dirty="0"/>
              <a:t>, Thomas Hedin, has </a:t>
            </a:r>
            <a:r>
              <a:rPr lang="da-DK" dirty="0" err="1"/>
              <a:t>represented</a:t>
            </a:r>
            <a:r>
              <a:rPr lang="da-DK" dirty="0"/>
              <a:t> the Nordic </a:t>
            </a:r>
            <a:r>
              <a:rPr lang="da-DK" dirty="0" err="1"/>
              <a:t>fact-checkers</a:t>
            </a:r>
            <a:r>
              <a:rPr lang="da-DK" dirty="0"/>
              <a:t> and </a:t>
            </a:r>
            <a:r>
              <a:rPr lang="da-DK" dirty="0" err="1"/>
              <a:t>been</a:t>
            </a:r>
            <a:r>
              <a:rPr lang="da-DK" dirty="0"/>
              <a:t> a </a:t>
            </a:r>
            <a:r>
              <a:rPr lang="da-DK" dirty="0" err="1"/>
              <a:t>key</a:t>
            </a:r>
            <a:r>
              <a:rPr lang="da-DK" dirty="0"/>
              <a:t> factor in the </a:t>
            </a:r>
            <a:r>
              <a:rPr lang="da-DK" dirty="0" err="1"/>
              <a:t>establishing</a:t>
            </a:r>
            <a:r>
              <a:rPr lang="da-DK" dirty="0"/>
              <a:t> of the European </a:t>
            </a:r>
            <a:r>
              <a:rPr lang="da-DK" dirty="0" err="1"/>
              <a:t>Factchecking</a:t>
            </a:r>
            <a:r>
              <a:rPr lang="da-DK" dirty="0"/>
              <a:t> Standards Network. </a:t>
            </a:r>
            <a:r>
              <a:rPr lang="da-DK" dirty="0" err="1"/>
              <a:t>Furthermore</a:t>
            </a:r>
            <a:r>
              <a:rPr lang="da-DK" dirty="0"/>
              <a:t>, he has </a:t>
            </a:r>
            <a:r>
              <a:rPr lang="da-DK" dirty="0" err="1"/>
              <a:t>been</a:t>
            </a:r>
            <a:r>
              <a:rPr lang="da-DK" dirty="0"/>
              <a:t> </a:t>
            </a:r>
            <a:r>
              <a:rPr lang="da-DK" dirty="0" err="1"/>
              <a:t>nominated</a:t>
            </a:r>
            <a:r>
              <a:rPr lang="da-DK" dirty="0"/>
              <a:t> and </a:t>
            </a:r>
            <a:r>
              <a:rPr lang="da-DK" dirty="0" err="1"/>
              <a:t>elected</a:t>
            </a:r>
            <a:r>
              <a:rPr lang="da-DK" dirty="0"/>
              <a:t> as a board </a:t>
            </a:r>
            <a:r>
              <a:rPr lang="da-DK" dirty="0" err="1"/>
              <a:t>member</a:t>
            </a:r>
            <a:r>
              <a:rPr lang="da-DK" dirty="0"/>
              <a:t> in the </a:t>
            </a:r>
            <a:r>
              <a:rPr lang="da-DK" dirty="0" err="1"/>
              <a:t>executive</a:t>
            </a:r>
            <a:r>
              <a:rPr lang="da-DK" dirty="0"/>
              <a:t> board of the </a:t>
            </a:r>
            <a:r>
              <a:rPr lang="da-DK" dirty="0" err="1"/>
              <a:t>network</a:t>
            </a:r>
            <a:r>
              <a:rPr lang="da-DK" dirty="0"/>
              <a:t>. </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a:t>Uni of Aarhus and Uni of Helsinki have </a:t>
            </a:r>
            <a:r>
              <a:rPr lang="da-DK" dirty="0" err="1"/>
              <a:t>been</a:t>
            </a:r>
            <a:r>
              <a:rPr lang="da-DK" dirty="0"/>
              <a:t> </a:t>
            </a:r>
            <a:r>
              <a:rPr lang="da-DK" dirty="0" err="1"/>
              <a:t>represented</a:t>
            </a:r>
            <a:r>
              <a:rPr lang="da-DK" dirty="0"/>
              <a:t> in the new Nordic Council of Ministers’ </a:t>
            </a:r>
            <a:r>
              <a:rPr lang="da-DK" dirty="0" err="1"/>
              <a:t>Think</a:t>
            </a:r>
            <a:r>
              <a:rPr lang="da-DK" dirty="0"/>
              <a:t> tank on the </a:t>
            </a:r>
            <a:r>
              <a:rPr lang="da-DK" dirty="0" err="1"/>
              <a:t>influence</a:t>
            </a:r>
            <a:r>
              <a:rPr lang="da-DK" dirty="0"/>
              <a:t> of big </a:t>
            </a:r>
            <a:r>
              <a:rPr lang="da-DK" dirty="0" err="1"/>
              <a:t>tech</a:t>
            </a:r>
            <a:r>
              <a:rPr lang="da-DK" dirty="0"/>
              <a:t> on the </a:t>
            </a:r>
            <a:r>
              <a:rPr lang="da-DK" dirty="0" err="1"/>
              <a:t>democratic</a:t>
            </a:r>
            <a:r>
              <a:rPr lang="da-DK" dirty="0"/>
              <a:t> </a:t>
            </a:r>
            <a:r>
              <a:rPr lang="da-DK" dirty="0" err="1"/>
              <a:t>debate</a:t>
            </a:r>
            <a:r>
              <a:rPr lang="da-DK" dirty="0"/>
              <a:t> as a </a:t>
            </a:r>
            <a:r>
              <a:rPr lang="da-DK" dirty="0" err="1"/>
              <a:t>preparation</a:t>
            </a:r>
            <a:r>
              <a:rPr lang="da-DK" dirty="0"/>
              <a:t> for </a:t>
            </a:r>
            <a:r>
              <a:rPr lang="da-DK" dirty="0" err="1"/>
              <a:t>regulatory</a:t>
            </a:r>
            <a:r>
              <a:rPr lang="da-DK" dirty="0"/>
              <a:t> </a:t>
            </a:r>
            <a:r>
              <a:rPr lang="da-DK" dirty="0" err="1"/>
              <a:t>negotiations</a:t>
            </a:r>
            <a:r>
              <a:rPr lang="da-DK" dirty="0"/>
              <a:t> on EU and international </a:t>
            </a:r>
            <a:r>
              <a:rPr lang="da-DK" dirty="0" err="1"/>
              <a:t>level</a:t>
            </a:r>
            <a:r>
              <a:rPr lang="da-DK" dirty="0"/>
              <a:t> to </a:t>
            </a:r>
            <a:r>
              <a:rPr lang="da-DK" dirty="0" err="1"/>
              <a:t>strengthen</a:t>
            </a:r>
            <a:r>
              <a:rPr lang="da-DK" dirty="0"/>
              <a:t> a </a:t>
            </a:r>
            <a:r>
              <a:rPr lang="da-DK" dirty="0" err="1"/>
              <a:t>united</a:t>
            </a:r>
            <a:r>
              <a:rPr lang="da-DK" dirty="0"/>
              <a:t> Nordic </a:t>
            </a:r>
            <a:r>
              <a:rPr lang="da-DK" dirty="0" err="1"/>
              <a:t>contribution</a:t>
            </a:r>
            <a:r>
              <a:rPr lang="da-DK" dirty="0"/>
              <a:t> </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err="1"/>
              <a:t>Literacy</a:t>
            </a:r>
            <a:r>
              <a:rPr lang="da-DK" dirty="0"/>
              <a:t>: The NORDIS Partners have </a:t>
            </a:r>
            <a:r>
              <a:rPr lang="da-DK" dirty="0" err="1"/>
              <a:t>developed</a:t>
            </a:r>
            <a:r>
              <a:rPr lang="da-DK" dirty="0"/>
              <a:t> </a:t>
            </a:r>
            <a:r>
              <a:rPr lang="da-DK" dirty="0" err="1"/>
              <a:t>extensive</a:t>
            </a:r>
            <a:r>
              <a:rPr lang="da-DK" dirty="0"/>
              <a:t> </a:t>
            </a:r>
            <a:r>
              <a:rPr lang="da-DK" dirty="0" err="1"/>
              <a:t>literacy</a:t>
            </a:r>
            <a:r>
              <a:rPr lang="da-DK" dirty="0"/>
              <a:t> </a:t>
            </a:r>
            <a:r>
              <a:rPr lang="da-DK" dirty="0" err="1"/>
              <a:t>material</a:t>
            </a:r>
            <a:r>
              <a:rPr lang="da-DK" dirty="0"/>
              <a:t> and </a:t>
            </a:r>
            <a:r>
              <a:rPr lang="da-DK" dirty="0" err="1"/>
              <a:t>campaigns</a:t>
            </a:r>
            <a:r>
              <a:rPr lang="da-DK" dirty="0"/>
              <a:t>. </a:t>
            </a:r>
          </a:p>
          <a:p>
            <a:pPr marL="171450" lvl="0" indent="-171450" algn="l" rtl="0">
              <a:spcBef>
                <a:spcPts val="0"/>
              </a:spcBef>
              <a:spcAft>
                <a:spcPts val="0"/>
              </a:spcAft>
              <a:buFontTx/>
              <a:buChar char="-"/>
            </a:pPr>
            <a:r>
              <a:rPr lang="da-DK" dirty="0" err="1"/>
              <a:t>Faktabaari’s</a:t>
            </a:r>
            <a:r>
              <a:rPr lang="da-DK" dirty="0"/>
              <a:t> Digital Information </a:t>
            </a:r>
            <a:r>
              <a:rPr lang="da-DK" dirty="0" err="1"/>
              <a:t>Literacy</a:t>
            </a:r>
            <a:r>
              <a:rPr lang="da-DK" dirty="0"/>
              <a:t> Guide </a:t>
            </a:r>
            <a:r>
              <a:rPr lang="da-DK" dirty="0" err="1"/>
              <a:t>includes</a:t>
            </a:r>
            <a:r>
              <a:rPr lang="da-DK" dirty="0"/>
              <a:t> 15 </a:t>
            </a:r>
            <a:r>
              <a:rPr lang="da-DK" dirty="0" err="1"/>
              <a:t>texts</a:t>
            </a:r>
            <a:r>
              <a:rPr lang="da-DK" dirty="0"/>
              <a:t> from 10 </a:t>
            </a:r>
            <a:r>
              <a:rPr lang="da-DK" dirty="0" err="1"/>
              <a:t>Finnish</a:t>
            </a:r>
            <a:r>
              <a:rPr lang="da-DK" dirty="0"/>
              <a:t> </a:t>
            </a:r>
            <a:r>
              <a:rPr lang="da-DK" dirty="0" err="1"/>
              <a:t>experts</a:t>
            </a:r>
            <a:r>
              <a:rPr lang="da-DK" dirty="0"/>
              <a:t> and is the most </a:t>
            </a:r>
            <a:r>
              <a:rPr lang="da-DK" dirty="0" err="1"/>
              <a:t>extensive</a:t>
            </a:r>
            <a:r>
              <a:rPr lang="da-DK" dirty="0"/>
              <a:t> guides </a:t>
            </a:r>
            <a:r>
              <a:rPr lang="da-DK" dirty="0" err="1"/>
              <a:t>specifically</a:t>
            </a:r>
            <a:r>
              <a:rPr lang="da-DK" dirty="0"/>
              <a:t> </a:t>
            </a:r>
            <a:r>
              <a:rPr lang="da-DK" dirty="0" err="1"/>
              <a:t>focused</a:t>
            </a:r>
            <a:r>
              <a:rPr lang="da-DK" dirty="0"/>
              <a:t> on the Nordic </a:t>
            </a:r>
            <a:r>
              <a:rPr lang="da-DK" dirty="0" err="1"/>
              <a:t>Context</a:t>
            </a:r>
            <a:endParaRPr lang="da-DK" dirty="0"/>
          </a:p>
          <a:p>
            <a:pPr marL="171450" lvl="0" indent="-171450" algn="l" rtl="0">
              <a:spcBef>
                <a:spcPts val="0"/>
              </a:spcBef>
              <a:spcAft>
                <a:spcPts val="0"/>
              </a:spcAft>
              <a:buFontTx/>
              <a:buChar char="-"/>
            </a:pPr>
            <a:r>
              <a:rPr lang="da-DK" dirty="0"/>
              <a:t>Stop Tænk Tjek Det: Is a national </a:t>
            </a:r>
            <a:r>
              <a:rPr lang="da-DK" dirty="0" err="1"/>
              <a:t>campaign</a:t>
            </a:r>
            <a:r>
              <a:rPr lang="da-DK" dirty="0"/>
              <a:t> </a:t>
            </a:r>
            <a:r>
              <a:rPr lang="da-DK" dirty="0" err="1"/>
              <a:t>against</a:t>
            </a:r>
            <a:r>
              <a:rPr lang="da-DK" dirty="0"/>
              <a:t> dis-, mis- and malinformation </a:t>
            </a:r>
            <a:r>
              <a:rPr lang="da-DK" dirty="0" err="1"/>
              <a:t>that</a:t>
            </a:r>
            <a:r>
              <a:rPr lang="da-DK" dirty="0"/>
              <a:t> </a:t>
            </a:r>
            <a:r>
              <a:rPr lang="da-DK" dirty="0" err="1"/>
              <a:t>encourages</a:t>
            </a:r>
            <a:r>
              <a:rPr lang="da-DK" dirty="0"/>
              <a:t> </a:t>
            </a:r>
            <a:r>
              <a:rPr lang="da-DK" dirty="0" err="1"/>
              <a:t>danish</a:t>
            </a:r>
            <a:r>
              <a:rPr lang="da-DK" dirty="0"/>
              <a:t> </a:t>
            </a:r>
            <a:r>
              <a:rPr lang="da-DK" dirty="0" err="1"/>
              <a:t>people</a:t>
            </a:r>
            <a:r>
              <a:rPr lang="da-DK" dirty="0"/>
              <a:t> </a:t>
            </a:r>
            <a:r>
              <a:rPr lang="da-DK" dirty="0" err="1"/>
              <a:t>between</a:t>
            </a:r>
            <a:r>
              <a:rPr lang="da-DK" dirty="0"/>
              <a:t> the age of 14-29 to ”Stop </a:t>
            </a:r>
            <a:r>
              <a:rPr lang="da-DK" dirty="0" err="1"/>
              <a:t>before</a:t>
            </a:r>
            <a:r>
              <a:rPr lang="da-DK" dirty="0"/>
              <a:t> </a:t>
            </a:r>
            <a:r>
              <a:rPr lang="da-DK" dirty="0" err="1"/>
              <a:t>you</a:t>
            </a:r>
            <a:r>
              <a:rPr lang="da-DK" dirty="0"/>
              <a:t> </a:t>
            </a:r>
            <a:r>
              <a:rPr lang="da-DK" dirty="0" err="1"/>
              <a:t>share</a:t>
            </a:r>
            <a:r>
              <a:rPr lang="da-DK" dirty="0"/>
              <a:t>”, ”</a:t>
            </a:r>
            <a:r>
              <a:rPr lang="da-DK" dirty="0" err="1"/>
              <a:t>Think</a:t>
            </a:r>
            <a:r>
              <a:rPr lang="da-DK" dirty="0"/>
              <a:t>: is </a:t>
            </a:r>
            <a:r>
              <a:rPr lang="da-DK" dirty="0" err="1"/>
              <a:t>this</a:t>
            </a:r>
            <a:r>
              <a:rPr lang="da-DK" dirty="0"/>
              <a:t> to </a:t>
            </a:r>
            <a:r>
              <a:rPr lang="da-DK" dirty="0" err="1"/>
              <a:t>wild</a:t>
            </a:r>
            <a:r>
              <a:rPr lang="da-DK" dirty="0"/>
              <a:t> to </a:t>
            </a:r>
            <a:r>
              <a:rPr lang="da-DK" dirty="0" err="1"/>
              <a:t>be</a:t>
            </a:r>
            <a:r>
              <a:rPr lang="da-DK" dirty="0"/>
              <a:t> to” and ”Check </a:t>
            </a:r>
            <a:r>
              <a:rPr lang="da-DK" dirty="0" err="1"/>
              <a:t>who</a:t>
            </a:r>
            <a:r>
              <a:rPr lang="da-DK" dirty="0"/>
              <a:t> is </a:t>
            </a:r>
            <a:r>
              <a:rPr lang="da-DK" dirty="0" err="1"/>
              <a:t>saying</a:t>
            </a:r>
            <a:r>
              <a:rPr lang="da-DK" dirty="0"/>
              <a:t> </a:t>
            </a:r>
            <a:r>
              <a:rPr lang="da-DK" dirty="0" err="1"/>
              <a:t>this</a:t>
            </a:r>
            <a:r>
              <a:rPr lang="da-DK" dirty="0"/>
              <a:t> and </a:t>
            </a:r>
            <a:r>
              <a:rPr lang="da-DK" dirty="0" err="1"/>
              <a:t>why</a:t>
            </a:r>
            <a:r>
              <a:rPr lang="da-DK" dirty="0"/>
              <a:t>?” </a:t>
            </a:r>
            <a:r>
              <a:rPr lang="da-DK" dirty="0" err="1"/>
              <a:t>through</a:t>
            </a:r>
            <a:r>
              <a:rPr lang="da-DK" dirty="0"/>
              <a:t> videos, podcasts and </a:t>
            </a:r>
            <a:r>
              <a:rPr lang="da-DK" dirty="0" err="1"/>
              <a:t>educational</a:t>
            </a:r>
            <a:r>
              <a:rPr lang="da-DK" dirty="0"/>
              <a:t> </a:t>
            </a:r>
            <a:r>
              <a:rPr lang="da-DK" dirty="0" err="1"/>
              <a:t>material</a:t>
            </a:r>
            <a:r>
              <a:rPr lang="da-DK" dirty="0"/>
              <a:t>. </a:t>
            </a:r>
          </a:p>
          <a:p>
            <a:pPr marL="171450" lvl="0" indent="-171450" algn="l" rtl="0">
              <a:spcBef>
                <a:spcPts val="0"/>
              </a:spcBef>
              <a:spcAft>
                <a:spcPts val="0"/>
              </a:spcAft>
              <a:buFontTx/>
              <a:buChar char="-"/>
            </a:pPr>
            <a:r>
              <a:rPr lang="da-DK" dirty="0" err="1"/>
              <a:t>Käll</a:t>
            </a:r>
            <a:r>
              <a:rPr lang="da-DK" dirty="0"/>
              <a:t> Koll – </a:t>
            </a:r>
            <a:r>
              <a:rPr lang="da-DK" dirty="0" err="1"/>
              <a:t>Valet</a:t>
            </a:r>
            <a:r>
              <a:rPr lang="da-DK" dirty="0"/>
              <a:t> 2022: A program series on source </a:t>
            </a:r>
            <a:r>
              <a:rPr lang="da-DK" dirty="0" err="1"/>
              <a:t>criticism</a:t>
            </a:r>
            <a:r>
              <a:rPr lang="da-DK" dirty="0"/>
              <a:t> </a:t>
            </a:r>
            <a:r>
              <a:rPr lang="da-DK" dirty="0" err="1"/>
              <a:t>that</a:t>
            </a:r>
            <a:r>
              <a:rPr lang="da-DK" dirty="0"/>
              <a:t> </a:t>
            </a:r>
            <a:r>
              <a:rPr lang="da-DK" dirty="0" err="1"/>
              <a:t>delve</a:t>
            </a:r>
            <a:r>
              <a:rPr lang="da-DK" dirty="0"/>
              <a:t> </a:t>
            </a:r>
            <a:r>
              <a:rPr lang="da-DK" dirty="0" err="1"/>
              <a:t>deep</a:t>
            </a:r>
            <a:r>
              <a:rPr lang="da-DK" dirty="0"/>
              <a:t> </a:t>
            </a:r>
            <a:r>
              <a:rPr lang="da-DK" dirty="0" err="1"/>
              <a:t>into</a:t>
            </a:r>
            <a:r>
              <a:rPr lang="da-DK" dirty="0"/>
              <a:t> plots, </a:t>
            </a:r>
            <a:r>
              <a:rPr lang="da-DK" dirty="0" err="1"/>
              <a:t>claims</a:t>
            </a:r>
            <a:r>
              <a:rPr lang="da-DK" dirty="0"/>
              <a:t> and </a:t>
            </a:r>
            <a:r>
              <a:rPr lang="da-DK" dirty="0" err="1"/>
              <a:t>rumors</a:t>
            </a:r>
            <a:r>
              <a:rPr lang="da-DK" dirty="0"/>
              <a:t> </a:t>
            </a:r>
            <a:r>
              <a:rPr lang="da-DK" dirty="0" err="1"/>
              <a:t>circulating</a:t>
            </a:r>
            <a:r>
              <a:rPr lang="da-DK" dirty="0"/>
              <a:t> online to find out </a:t>
            </a:r>
            <a:r>
              <a:rPr lang="da-DK" dirty="0" err="1"/>
              <a:t>what's</a:t>
            </a:r>
            <a:r>
              <a:rPr lang="da-DK" dirty="0"/>
              <a:t> true - and </a:t>
            </a:r>
            <a:r>
              <a:rPr lang="da-DK" dirty="0" err="1"/>
              <a:t>what's</a:t>
            </a:r>
            <a:r>
              <a:rPr lang="da-DK" dirty="0"/>
              <a:t> false in the </a:t>
            </a:r>
            <a:r>
              <a:rPr lang="da-DK" dirty="0" err="1"/>
              <a:t>swedish</a:t>
            </a:r>
            <a:r>
              <a:rPr lang="da-DK" dirty="0"/>
              <a:t> 2022 </a:t>
            </a:r>
            <a:r>
              <a:rPr lang="da-DK" dirty="0" err="1"/>
              <a:t>election</a:t>
            </a:r>
            <a:r>
              <a:rPr lang="da-DK" dirty="0"/>
              <a:t>.</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a:t>Uni of Aarhus and </a:t>
            </a:r>
            <a:r>
              <a:rPr lang="da-DK" dirty="0" err="1"/>
              <a:t>uni</a:t>
            </a:r>
            <a:r>
              <a:rPr lang="da-DK" dirty="0"/>
              <a:t> of </a:t>
            </a:r>
            <a:r>
              <a:rPr lang="da-DK" dirty="0" err="1"/>
              <a:t>Helsiniki</a:t>
            </a:r>
            <a:r>
              <a:rPr lang="da-DK" dirty="0"/>
              <a:t> has </a:t>
            </a:r>
            <a:r>
              <a:rPr lang="da-DK" dirty="0" err="1"/>
              <a:t>been</a:t>
            </a:r>
            <a:r>
              <a:rPr lang="da-DK" dirty="0"/>
              <a:t> </a:t>
            </a:r>
            <a:r>
              <a:rPr lang="da-DK" dirty="0" err="1"/>
              <a:t>engaging</a:t>
            </a:r>
            <a:r>
              <a:rPr lang="da-DK" dirty="0"/>
              <a:t> in the </a:t>
            </a:r>
            <a:r>
              <a:rPr lang="da-DK" dirty="0" err="1"/>
              <a:t>crafting</a:t>
            </a:r>
            <a:r>
              <a:rPr lang="da-DK" dirty="0"/>
              <a:t> and interpretation of the DSA </a:t>
            </a:r>
            <a:r>
              <a:rPr lang="da-DK" dirty="0" err="1"/>
              <a:t>both</a:t>
            </a:r>
            <a:r>
              <a:rPr lang="da-DK" dirty="0"/>
              <a:t> in terms of </a:t>
            </a:r>
            <a:r>
              <a:rPr lang="da-DK" dirty="0" err="1"/>
              <a:t>mapping</a:t>
            </a:r>
            <a:r>
              <a:rPr lang="da-DK" dirty="0"/>
              <a:t> the </a:t>
            </a:r>
            <a:r>
              <a:rPr lang="da-DK" dirty="0" err="1"/>
              <a:t>regulatory</a:t>
            </a:r>
            <a:r>
              <a:rPr lang="da-DK" dirty="0"/>
              <a:t> </a:t>
            </a:r>
            <a:r>
              <a:rPr lang="da-DK" dirty="0" err="1"/>
              <a:t>background</a:t>
            </a:r>
            <a:r>
              <a:rPr lang="da-DK" dirty="0"/>
              <a:t> in the </a:t>
            </a:r>
            <a:r>
              <a:rPr lang="da-DK" dirty="0" err="1"/>
              <a:t>nordic</a:t>
            </a:r>
            <a:r>
              <a:rPr lang="da-DK" dirty="0"/>
              <a:t> </a:t>
            </a:r>
            <a:r>
              <a:rPr lang="da-DK" dirty="0" err="1"/>
              <a:t>countries</a:t>
            </a:r>
            <a:r>
              <a:rPr lang="da-DK" dirty="0"/>
              <a:t>, </a:t>
            </a:r>
            <a:r>
              <a:rPr lang="da-DK" dirty="0" err="1"/>
              <a:t>officially</a:t>
            </a:r>
            <a:r>
              <a:rPr lang="da-DK" dirty="0"/>
              <a:t> </a:t>
            </a:r>
            <a:r>
              <a:rPr lang="da-DK" dirty="0" err="1"/>
              <a:t>commenting</a:t>
            </a:r>
            <a:r>
              <a:rPr lang="da-DK" dirty="0"/>
              <a:t> on the </a:t>
            </a:r>
            <a:r>
              <a:rPr lang="da-DK" dirty="0" err="1"/>
              <a:t>dsa</a:t>
            </a:r>
            <a:r>
              <a:rPr lang="da-DK" dirty="0"/>
              <a:t> and in the </a:t>
            </a:r>
            <a:r>
              <a:rPr lang="da-DK" dirty="0" err="1"/>
              <a:t>work</a:t>
            </a:r>
            <a:r>
              <a:rPr lang="da-DK" dirty="0"/>
              <a:t> of </a:t>
            </a:r>
            <a:r>
              <a:rPr lang="da-DK" dirty="0" err="1"/>
              <a:t>crafting</a:t>
            </a:r>
            <a:r>
              <a:rPr lang="da-DK" dirty="0"/>
              <a:t> the </a:t>
            </a:r>
            <a:r>
              <a:rPr lang="da-DK" dirty="0" err="1"/>
              <a:t>code</a:t>
            </a:r>
            <a:r>
              <a:rPr lang="da-DK" dirty="0"/>
              <a:t> of practice for </a:t>
            </a:r>
            <a:r>
              <a:rPr lang="da-DK" dirty="0" err="1"/>
              <a:t>disinformation</a:t>
            </a:r>
            <a:r>
              <a:rPr lang="da-DK" dirty="0"/>
              <a:t> guidelines</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a:t>(</a:t>
            </a:r>
            <a:r>
              <a:rPr lang="da-DK" dirty="0" err="1"/>
              <a:t>mathias</a:t>
            </a:r>
            <a:r>
              <a:rPr lang="da-DK" dirty="0"/>
              <a:t> har vi noget på </a:t>
            </a:r>
            <a:r>
              <a:rPr lang="da-DK" dirty="0" err="1"/>
              <a:t>uppsala</a:t>
            </a:r>
            <a:r>
              <a:rPr lang="da-DK" dirty="0"/>
              <a:t> og </a:t>
            </a:r>
            <a:r>
              <a:rPr lang="da-DK" dirty="0" err="1"/>
              <a:t>bergen</a:t>
            </a:r>
            <a:r>
              <a:rPr lang="da-DK" dirty="0"/>
              <a:t> og </a:t>
            </a:r>
            <a:r>
              <a:rPr lang="da-DK" dirty="0" err="1"/>
              <a:t>k¨llkritikbyrån</a:t>
            </a:r>
            <a:r>
              <a:rPr lang="da-DK" dirty="0"/>
              <a:t> – eller er det fint nok? Tænker faktisk vi skal lade være med at nævne hvilken partner men bare give overblik – hvad tænker du?) </a:t>
            </a:r>
          </a:p>
          <a:p>
            <a:pPr marL="0" lvl="0" indent="0" algn="l" rtl="0">
              <a:spcBef>
                <a:spcPts val="0"/>
              </a:spcBef>
              <a:spcAft>
                <a:spcPts val="0"/>
              </a:spcAft>
              <a:buNone/>
            </a:pPr>
            <a:r>
              <a:rPr lang="da-DK" dirty="0"/>
              <a:t>– Jeg tænker, at det er helt fint. Jeg kan se på vores noter, at de heller ikke highlightede andet relevant. </a:t>
            </a:r>
            <a:r>
              <a:rPr lang="da-DK" dirty="0" err="1"/>
              <a:t>Källkritik</a:t>
            </a:r>
            <a:r>
              <a:rPr lang="da-DK" dirty="0"/>
              <a:t> er også nævnt igennem deres </a:t>
            </a:r>
            <a:r>
              <a:rPr lang="da-DK" dirty="0" err="1"/>
              <a:t>literacy</a:t>
            </a:r>
            <a:r>
              <a:rPr lang="da-DK" dirty="0"/>
              <a:t> kampagne </a:t>
            </a:r>
          </a:p>
          <a:p>
            <a:pPr marL="0" lvl="0" indent="0" algn="l" rtl="0">
              <a:spcBef>
                <a:spcPts val="0"/>
              </a:spcBef>
              <a:spcAft>
                <a:spcPts val="0"/>
              </a:spcAft>
              <a:buNone/>
            </a:pPr>
            <a:endParaRPr lang="da-DK" dirty="0"/>
          </a:p>
          <a:p>
            <a:pPr marL="0" lvl="0" indent="0" algn="l" rtl="0">
              <a:spcBef>
                <a:spcPts val="0"/>
              </a:spcBef>
              <a:spcAft>
                <a:spcPts val="0"/>
              </a:spcAft>
              <a:buNone/>
            </a:pPr>
            <a:r>
              <a:rPr lang="da-DK" dirty="0"/>
              <a:t>Uni of Aarhus </a:t>
            </a:r>
            <a:r>
              <a:rPr lang="da-DK" dirty="0" err="1"/>
              <a:t>representing</a:t>
            </a:r>
            <a:r>
              <a:rPr lang="da-DK" dirty="0"/>
              <a:t> NORDIS in data </a:t>
            </a:r>
            <a:r>
              <a:rPr lang="da-DK" dirty="0" err="1"/>
              <a:t>access</a:t>
            </a:r>
            <a:r>
              <a:rPr lang="da-DK" dirty="0"/>
              <a:t> </a:t>
            </a:r>
            <a:r>
              <a:rPr lang="da-DK" dirty="0" err="1"/>
              <a:t>negotiations</a:t>
            </a:r>
            <a:r>
              <a:rPr lang="da-DK" dirty="0"/>
              <a:t> from EU with US </a:t>
            </a:r>
            <a:r>
              <a:rPr lang="da-DK" dirty="0" err="1"/>
              <a:t>government</a:t>
            </a:r>
            <a:r>
              <a:rPr lang="da-DK" dirty="0"/>
              <a:t> White House </a:t>
            </a:r>
            <a:r>
              <a:rPr lang="da-DK" dirty="0" err="1"/>
              <a:t>representatives</a:t>
            </a:r>
            <a:r>
              <a:rPr lang="da-DK" dirty="0"/>
              <a:t> (</a:t>
            </a:r>
            <a:r>
              <a:rPr lang="da-DK" dirty="0" err="1"/>
              <a:t>white</a:t>
            </a:r>
            <a:r>
              <a:rPr lang="da-DK" dirty="0"/>
              <a:t> house logo)</a:t>
            </a: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5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468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16b1107d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16b1107d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191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6202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FontTx/>
              <a:buNone/>
              <a:defRPr/>
            </a:lvl1pPr>
          </a:lstStyle>
          <a:p>
            <a:pPr lvl="0"/>
            <a:r>
              <a:rPr lang="en-GB" dirty="0" err="1"/>
              <a:t>Klik</a:t>
            </a:r>
            <a:r>
              <a:rPr lang="en-GB" dirty="0"/>
              <a:t> for at </a:t>
            </a:r>
            <a:r>
              <a:rPr lang="en-GB" dirty="0" err="1"/>
              <a:t>redigere</a:t>
            </a:r>
            <a:r>
              <a:rPr lang="en-GB" dirty="0"/>
              <a:t> </a:t>
            </a:r>
            <a:r>
              <a:rPr lang="en-GB" dirty="0" err="1"/>
              <a:t>i</a:t>
            </a:r>
            <a:r>
              <a:rPr lang="en-GB" dirty="0"/>
              <a:t> master</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
        <p:nvSpPr>
          <p:cNvPr id="6" name="Title 5"/>
          <p:cNvSpPr>
            <a:spLocks noGrp="1"/>
          </p:cNvSpPr>
          <p:nvPr>
            <p:ph type="title"/>
          </p:nvPr>
        </p:nvSpPr>
        <p:spPr/>
        <p:txBody>
          <a:bodyPr/>
          <a:lstStyle/>
          <a:p>
            <a:r>
              <a:rPr lang="en-GB" dirty="0" err="1"/>
              <a:t>Klik</a:t>
            </a:r>
            <a:r>
              <a:rPr lang="en-GB" dirty="0"/>
              <a:t> for at </a:t>
            </a:r>
            <a:r>
              <a:rPr lang="en-GB" dirty="0" err="1"/>
              <a:t>redigere</a:t>
            </a:r>
            <a:r>
              <a:rPr lang="en-GB" dirty="0"/>
              <a:t> </a:t>
            </a:r>
            <a:r>
              <a:rPr lang="en-GB" dirty="0" err="1"/>
              <a:t>i</a:t>
            </a:r>
            <a:r>
              <a:rPr lang="en-GB" dirty="0"/>
              <a:t> master</a:t>
            </a:r>
          </a:p>
        </p:txBody>
      </p:sp>
      <p:sp>
        <p:nvSpPr>
          <p:cNvPr id="17" name="Black Rectangle"/>
          <p:cNvSpPr/>
          <p:nvPr userDrawn="1"/>
        </p:nvSpPr>
        <p:spPr>
          <a:xfrm>
            <a:off x="469900" y="1765907"/>
            <a:ext cx="982133" cy="6095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dirty="0"/>
          </a:p>
        </p:txBody>
      </p:sp>
      <p:sp>
        <p:nvSpPr>
          <p:cNvPr id="19" name="TextBox 17"/>
          <p:cNvSpPr txBox="1">
            <a:spLocks noChangeArrowheads="1"/>
          </p:cNvSpPr>
          <p:nvPr userDrawn="1"/>
        </p:nvSpPr>
        <p:spPr bwMode="auto">
          <a:xfrm>
            <a:off x="-2352939" y="2085907"/>
            <a:ext cx="2244827" cy="205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00000"/>
              </a:lnSpc>
            </a:pPr>
            <a:r>
              <a:rPr lang="en-GB" sz="1333" noProof="1">
                <a:solidFill>
                  <a:schemeClr val="tx1">
                    <a:lumMod val="75000"/>
                    <a:lumOff val="25000"/>
                  </a:schemeClr>
                </a:solidFill>
                <a:latin typeface="+mn-lt"/>
                <a:cs typeface="Arial" charset="0"/>
              </a:rPr>
              <a:t>For at få punktopstilling </a:t>
            </a:r>
            <a:br>
              <a:rPr lang="en-GB" sz="1333" noProof="1">
                <a:solidFill>
                  <a:schemeClr val="tx1">
                    <a:lumMod val="75000"/>
                    <a:lumOff val="25000"/>
                  </a:schemeClr>
                </a:solidFill>
                <a:latin typeface="+mn-lt"/>
                <a:cs typeface="Arial" charset="0"/>
              </a:rPr>
            </a:br>
            <a:r>
              <a:rPr lang="en-GB" sz="1333" noProof="1">
                <a:solidFill>
                  <a:schemeClr val="tx1">
                    <a:lumMod val="75000"/>
                    <a:lumOff val="25000"/>
                  </a:schemeClr>
                </a:solidFill>
                <a:latin typeface="+mn-lt"/>
                <a:cs typeface="Arial" charset="0"/>
              </a:rPr>
              <a:t>på teksten </a:t>
            </a:r>
            <a:br>
              <a:rPr lang="en-GB" sz="1333" noProof="1">
                <a:solidFill>
                  <a:schemeClr val="tx1">
                    <a:lumMod val="75000"/>
                    <a:lumOff val="25000"/>
                  </a:schemeClr>
                </a:solidFill>
                <a:latin typeface="+mn-lt"/>
                <a:cs typeface="Arial" charset="0"/>
              </a:rPr>
            </a:br>
            <a:r>
              <a:rPr lang="en-GB" sz="1333" noProof="1">
                <a:solidFill>
                  <a:schemeClr val="tx1">
                    <a:lumMod val="75000"/>
                    <a:lumOff val="25000"/>
                  </a:schemeClr>
                </a:solidFill>
                <a:latin typeface="+mn-lt"/>
                <a:cs typeface="Arial" charset="0"/>
              </a:rPr>
              <a:t>(flere niveauer findes), </a:t>
            </a:r>
            <a:br>
              <a:rPr lang="en-GB" sz="1333" noProof="1">
                <a:solidFill>
                  <a:schemeClr val="tx1">
                    <a:lumMod val="75000"/>
                    <a:lumOff val="25000"/>
                  </a:schemeClr>
                </a:solidFill>
                <a:latin typeface="+mn-lt"/>
                <a:cs typeface="Arial" charset="0"/>
              </a:rPr>
            </a:br>
            <a:r>
              <a:rPr lang="en-GB" sz="1333" noProof="1">
                <a:solidFill>
                  <a:schemeClr val="tx1">
                    <a:lumMod val="75000"/>
                    <a:lumOff val="25000"/>
                  </a:schemeClr>
                </a:solidFill>
                <a:latin typeface="+mn-lt"/>
                <a:cs typeface="Arial" charset="0"/>
              </a:rPr>
              <a:t>brug ‘Forøg listeniveau’</a:t>
            </a:r>
          </a:p>
          <a:p>
            <a:pPr algn="r" eaLnBrk="1" hangingPunct="1">
              <a:lnSpc>
                <a:spcPct val="100000"/>
              </a:lnSpc>
            </a:pPr>
            <a:endParaRPr lang="en-GB" sz="1333" noProof="1">
              <a:solidFill>
                <a:schemeClr val="tx1">
                  <a:lumMod val="75000"/>
                  <a:lumOff val="25000"/>
                </a:schemeClr>
              </a:solidFill>
              <a:latin typeface="+mn-lt"/>
              <a:cs typeface="Arial" charset="0"/>
            </a:endParaRPr>
          </a:p>
          <a:p>
            <a:pPr algn="r" eaLnBrk="1" hangingPunct="1">
              <a:lnSpc>
                <a:spcPct val="100000"/>
              </a:lnSpc>
            </a:pPr>
            <a:endParaRPr lang="en-GB" sz="1333" noProof="1">
              <a:solidFill>
                <a:schemeClr val="tx1">
                  <a:lumMod val="75000"/>
                  <a:lumOff val="25000"/>
                </a:schemeClr>
              </a:solidFill>
              <a:latin typeface="+mn-lt"/>
              <a:cs typeface="Arial" charset="0"/>
            </a:endParaRPr>
          </a:p>
          <a:p>
            <a:pPr algn="r" eaLnBrk="1" hangingPunct="1">
              <a:lnSpc>
                <a:spcPct val="100000"/>
              </a:lnSpc>
            </a:pPr>
            <a:r>
              <a:rPr lang="en-GB" sz="1333" noProof="1">
                <a:solidFill>
                  <a:schemeClr val="tx1">
                    <a:lumMod val="75000"/>
                    <a:lumOff val="25000"/>
                  </a:schemeClr>
                </a:solidFill>
                <a:latin typeface="+mn-lt"/>
                <a:cs typeface="Arial" charset="0"/>
              </a:rPr>
              <a:t>For at få venstrestillet tekst uden punktopstilling, brug ‘Formindsk listeniveau’</a:t>
            </a:r>
          </a:p>
        </p:txBody>
      </p:sp>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7712" y="2943361"/>
            <a:ext cx="609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a:xfrm>
            <a:off x="-412911" y="2943362"/>
            <a:ext cx="285953"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3200" noProof="1">
              <a:latin typeface="+mn-lt"/>
            </a:endParaRPr>
          </a:p>
        </p:txBody>
      </p:sp>
      <p:pic>
        <p:nvPicPr>
          <p:cNvPr id="23"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755635" y="3999479"/>
            <a:ext cx="584200" cy="2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userDrawn="1"/>
        </p:nvSpPr>
        <p:spPr>
          <a:xfrm>
            <a:off x="-463534" y="3999480"/>
            <a:ext cx="292100" cy="268225"/>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3200" noProof="1">
              <a:latin typeface="+mn-lt"/>
            </a:endParaRPr>
          </a:p>
        </p:txBody>
      </p:sp>
      <p:sp>
        <p:nvSpPr>
          <p:cNvPr id="25" name="Rounded Rectangle 24"/>
          <p:cNvSpPr/>
          <p:nvPr userDrawn="1"/>
        </p:nvSpPr>
        <p:spPr>
          <a:xfrm>
            <a:off x="-749487" y="4002911"/>
            <a:ext cx="285953" cy="27596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3200" noProof="1">
              <a:latin typeface="+mn-lt"/>
            </a:endParaRPr>
          </a:p>
        </p:txBody>
      </p:sp>
      <p:sp>
        <p:nvSpPr>
          <p:cNvPr id="26" name="TextBox 25"/>
          <p:cNvSpPr txBox="1"/>
          <p:nvPr userDrawn="1"/>
        </p:nvSpPr>
        <p:spPr>
          <a:xfrm>
            <a:off x="-2160917" y="1022476"/>
            <a:ext cx="2013173" cy="473425"/>
          </a:xfrm>
          <a:prstGeom prst="rect">
            <a:avLst/>
          </a:prstGeom>
          <a:noFill/>
        </p:spPr>
        <p:txBody>
          <a:bodyPr wrap="square" lIns="0" tIns="0" rIns="0" bIns="0" rtlCol="0">
            <a:noAutofit/>
          </a:bodyPr>
          <a:lstStyle/>
          <a:p>
            <a:pPr algn="r">
              <a:lnSpc>
                <a:spcPct val="100000"/>
              </a:lnSpc>
            </a:pPr>
            <a:r>
              <a:rPr lang="en-GB" sz="1333" noProof="1">
                <a:solidFill>
                  <a:schemeClr val="tx1">
                    <a:lumMod val="75000"/>
                    <a:lumOff val="25000"/>
                  </a:schemeClr>
                </a:solidFill>
              </a:rPr>
              <a:t>Ændr 2. linje i overskriften </a:t>
            </a:r>
            <a:br>
              <a:rPr lang="en-GB" sz="1333" noProof="1">
                <a:solidFill>
                  <a:schemeClr val="tx1">
                    <a:lumMod val="75000"/>
                    <a:lumOff val="25000"/>
                  </a:schemeClr>
                </a:solidFill>
              </a:rPr>
            </a:br>
            <a:r>
              <a:rPr lang="en-GB" sz="1333" noProof="1">
                <a:solidFill>
                  <a:schemeClr val="tx1">
                    <a:lumMod val="75000"/>
                    <a:lumOff val="25000"/>
                  </a:schemeClr>
                </a:solidFill>
              </a:rPr>
              <a:t>til AU Passata Light</a:t>
            </a:r>
          </a:p>
        </p:txBody>
      </p:sp>
    </p:spTree>
    <p:extLst>
      <p:ext uri="{BB962C8B-B14F-4D97-AF65-F5344CB8AC3E}">
        <p14:creationId xmlns:p14="http://schemas.microsoft.com/office/powerpoint/2010/main" val="269234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0504-AAC0-B031-EE35-CBEDC5D278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E70D64-4DFC-A7AB-6CE7-7D1C288999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00115B-F800-0279-7BFC-EBC6E00C3A3D}"/>
              </a:ext>
            </a:extLst>
          </p:cNvPr>
          <p:cNvSpPr>
            <a:spLocks noGrp="1"/>
          </p:cNvSpPr>
          <p:nvPr>
            <p:ph type="dt" sz="half" idx="10"/>
          </p:nvPr>
        </p:nvSpPr>
        <p:spPr/>
        <p:txBody>
          <a:bodyPr/>
          <a:lstStyle/>
          <a:p>
            <a:fld id="{3DD56BC9-D44D-944F-8F7E-943FAE207D91}" type="datetimeFigureOut">
              <a:rPr lang="en-US" smtClean="0"/>
              <a:t>5/6/2024</a:t>
            </a:fld>
            <a:endParaRPr lang="en-US"/>
          </a:p>
        </p:txBody>
      </p:sp>
      <p:sp>
        <p:nvSpPr>
          <p:cNvPr id="5" name="Footer Placeholder 4">
            <a:extLst>
              <a:ext uri="{FF2B5EF4-FFF2-40B4-BE49-F238E27FC236}">
                <a16:creationId xmlns:a16="http://schemas.microsoft.com/office/drawing/2014/main" id="{FC7B6EEF-9D92-7A09-EAAC-D26D6A7F5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730D6-708B-C302-947F-C3ACE76C852F}"/>
              </a:ext>
            </a:extLst>
          </p:cNvPr>
          <p:cNvSpPr>
            <a:spLocks noGrp="1"/>
          </p:cNvSpPr>
          <p:nvPr>
            <p:ph type="sldNum" sz="quarter" idx="12"/>
          </p:nvPr>
        </p:nvSpPr>
        <p:spPr/>
        <p:txBody>
          <a:bodyPr/>
          <a:lstStyle/>
          <a:p>
            <a:fld id="{4027563D-2D26-5C48-A1E3-DFF0E8119B64}" type="slidenum">
              <a:rPr lang="en-US" smtClean="0"/>
              <a:t>‹#›</a:t>
            </a:fld>
            <a:endParaRPr lang="en-US"/>
          </a:p>
        </p:txBody>
      </p:sp>
    </p:spTree>
    <p:extLst>
      <p:ext uri="{BB962C8B-B14F-4D97-AF65-F5344CB8AC3E}">
        <p14:creationId xmlns:p14="http://schemas.microsoft.com/office/powerpoint/2010/main" val="765323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BA4-7962-9E5E-AB70-E81BA4C00A6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B19DD9-B4FD-2C9E-B0E5-31B46B46E3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ADB1F5-DD96-CD75-E7AE-E78AA10E1058}"/>
              </a:ext>
            </a:extLst>
          </p:cNvPr>
          <p:cNvSpPr>
            <a:spLocks noGrp="1"/>
          </p:cNvSpPr>
          <p:nvPr>
            <p:ph type="dt" sz="half" idx="10"/>
          </p:nvPr>
        </p:nvSpPr>
        <p:spPr/>
        <p:txBody>
          <a:bodyPr/>
          <a:lstStyle/>
          <a:p>
            <a:fld id="{3DD56BC9-D44D-944F-8F7E-943FAE207D91}" type="datetimeFigureOut">
              <a:rPr lang="en-US" smtClean="0"/>
              <a:t>5/6/2024</a:t>
            </a:fld>
            <a:endParaRPr lang="en-US"/>
          </a:p>
        </p:txBody>
      </p:sp>
      <p:sp>
        <p:nvSpPr>
          <p:cNvPr id="5" name="Footer Placeholder 4">
            <a:extLst>
              <a:ext uri="{FF2B5EF4-FFF2-40B4-BE49-F238E27FC236}">
                <a16:creationId xmlns:a16="http://schemas.microsoft.com/office/drawing/2014/main" id="{2E7CBCC3-1363-E22E-275B-FBDE690E0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516B0-3B37-49A6-AD79-B06A43B09E0E}"/>
              </a:ext>
            </a:extLst>
          </p:cNvPr>
          <p:cNvSpPr>
            <a:spLocks noGrp="1"/>
          </p:cNvSpPr>
          <p:nvPr>
            <p:ph type="sldNum" sz="quarter" idx="12"/>
          </p:nvPr>
        </p:nvSpPr>
        <p:spPr/>
        <p:txBody>
          <a:bodyPr/>
          <a:lstStyle/>
          <a:p>
            <a:fld id="{4027563D-2D26-5C48-A1E3-DFF0E8119B64}" type="slidenum">
              <a:rPr lang="en-US" smtClean="0"/>
              <a:t>‹#›</a:t>
            </a:fld>
            <a:endParaRPr lang="en-US"/>
          </a:p>
        </p:txBody>
      </p:sp>
    </p:spTree>
    <p:extLst>
      <p:ext uri="{BB962C8B-B14F-4D97-AF65-F5344CB8AC3E}">
        <p14:creationId xmlns:p14="http://schemas.microsoft.com/office/powerpoint/2010/main" val="1227444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27" name="Google Shape;27;p3" descr="Picture 7"/>
          <p:cNvPicPr preferRelativeResize="0"/>
          <p:nvPr/>
        </p:nvPicPr>
        <p:blipFill rotWithShape="1">
          <a:blip r:embed="rId2">
            <a:alphaModFix/>
          </a:blip>
          <a:srcRect t="21578" r="18466" b="19082"/>
          <a:stretch/>
        </p:blipFill>
        <p:spPr>
          <a:xfrm>
            <a:off x="9144000" y="94550"/>
            <a:ext cx="2353956" cy="1713221"/>
          </a:xfrm>
          <a:prstGeom prst="rect">
            <a:avLst/>
          </a:prstGeom>
          <a:noFill/>
          <a:ln>
            <a:noFill/>
          </a:ln>
        </p:spPr>
      </p:pic>
      <p:pic>
        <p:nvPicPr>
          <p:cNvPr id="28" name="Google Shape;28;p3" descr="Picture 6"/>
          <p:cNvPicPr preferRelativeResize="0"/>
          <p:nvPr/>
        </p:nvPicPr>
        <p:blipFill rotWithShape="1">
          <a:blip r:embed="rId3">
            <a:alphaModFix/>
          </a:blip>
          <a:srcRect/>
          <a:stretch/>
        </p:blipFill>
        <p:spPr>
          <a:xfrm>
            <a:off x="5141762" y="6344615"/>
            <a:ext cx="388594" cy="38859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a:spLocks noGrp="1"/>
          </p:cNvSpPr>
          <p:nvPr>
            <p:ph type="pic" idx="2"/>
          </p:nvPr>
        </p:nvSpPr>
        <p:spPr>
          <a:xfrm>
            <a:off x="5183188" y="987425"/>
            <a:ext cx="6172200" cy="4873625"/>
          </a:xfrm>
          <a:prstGeom prst="rect">
            <a:avLst/>
          </a:prstGeom>
          <a:noFill/>
          <a:ln>
            <a:noFill/>
          </a:ln>
        </p:spPr>
      </p:sp>
      <p:sp>
        <p:nvSpPr>
          <p:cNvPr id="70" name="Google Shape;70;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1" name="Google Shape;11;p1" descr="Picture 7"/>
          <p:cNvPicPr preferRelativeResize="0"/>
          <p:nvPr/>
        </p:nvPicPr>
        <p:blipFill rotWithShape="1">
          <a:blip r:embed="rId14">
            <a:alphaModFix/>
          </a:blip>
          <a:srcRect t="21578" r="18466" b="19082"/>
          <a:stretch/>
        </p:blipFill>
        <p:spPr>
          <a:xfrm>
            <a:off x="9255210" y="94550"/>
            <a:ext cx="2242745" cy="1632281"/>
          </a:xfrm>
          <a:prstGeom prst="rect">
            <a:avLst/>
          </a:prstGeom>
          <a:noFill/>
          <a:ln>
            <a:noFill/>
          </a:ln>
        </p:spPr>
      </p:pic>
      <p:pic>
        <p:nvPicPr>
          <p:cNvPr id="12" name="Google Shape;12;p1" descr="Picture 6"/>
          <p:cNvPicPr preferRelativeResize="0"/>
          <p:nvPr/>
        </p:nvPicPr>
        <p:blipFill rotWithShape="1">
          <a:blip r:embed="rId15">
            <a:alphaModFix/>
          </a:blip>
          <a:srcRect/>
          <a:stretch/>
        </p:blipFill>
        <p:spPr>
          <a:xfrm>
            <a:off x="5141762" y="6344615"/>
            <a:ext cx="388594" cy="388594"/>
          </a:xfrm>
          <a:prstGeom prst="rect">
            <a:avLst/>
          </a:prstGeom>
          <a:noFill/>
          <a:ln>
            <a:noFill/>
          </a:ln>
        </p:spPr>
      </p:pic>
      <p:pic>
        <p:nvPicPr>
          <p:cNvPr id="13" name="Google Shape;13;p1" descr="Text&#10;&#10;Description automatically generated"/>
          <p:cNvPicPr preferRelativeResize="0"/>
          <p:nvPr/>
        </p:nvPicPr>
        <p:blipFill rotWithShape="1">
          <a:blip r:embed="rId16">
            <a:alphaModFix/>
          </a:blip>
          <a:srcRect/>
          <a:stretch/>
        </p:blipFill>
        <p:spPr>
          <a:xfrm>
            <a:off x="9643755" y="6275757"/>
            <a:ext cx="1854200" cy="495300"/>
          </a:xfrm>
          <a:prstGeom prst="rect">
            <a:avLst/>
          </a:prstGeom>
          <a:noFill/>
          <a:ln>
            <a:noFill/>
          </a:ln>
        </p:spPr>
      </p:pic>
      <p:sp>
        <p:nvSpPr>
          <p:cNvPr id="14" name="Google Shape;14;p1"/>
          <p:cNvSpPr txBox="1"/>
          <p:nvPr/>
        </p:nvSpPr>
        <p:spPr>
          <a:xfrm>
            <a:off x="5530356" y="6356350"/>
            <a:ext cx="21101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chemeClr val="dk1"/>
                </a:solidFill>
                <a:latin typeface="Calibri"/>
                <a:ea typeface="Calibri"/>
                <a:cs typeface="Calibri"/>
                <a:sym typeface="Calibri"/>
              </a:rPr>
              <a:t>@NORDISHUB</a:t>
            </a:r>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81858C-ACB0-2F38-99AC-1CC286F9A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390CF1E-EF2F-C70F-70A0-F0358B89D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3DF386-B19B-48B4-9DB8-2539B98F9F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D56BC9-D44D-944F-8F7E-943FAE207D91}" type="datetimeFigureOut">
              <a:rPr lang="en-US" smtClean="0"/>
              <a:t>5/6/2024</a:t>
            </a:fld>
            <a:endParaRPr lang="en-US"/>
          </a:p>
        </p:txBody>
      </p:sp>
      <p:sp>
        <p:nvSpPr>
          <p:cNvPr id="5" name="Footer Placeholder 4">
            <a:extLst>
              <a:ext uri="{FF2B5EF4-FFF2-40B4-BE49-F238E27FC236}">
                <a16:creationId xmlns:a16="http://schemas.microsoft.com/office/drawing/2014/main" id="{79008358-EF12-9338-D6F0-98E51278D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8BBDF8-55F6-E705-EEBD-6CA6722F5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27563D-2D26-5C48-A1E3-DFF0E8119B64}" type="slidenum">
              <a:rPr lang="en-US" smtClean="0"/>
              <a:t>‹#›</a:t>
            </a:fld>
            <a:endParaRPr lang="en-US"/>
          </a:p>
        </p:txBody>
      </p:sp>
    </p:spTree>
    <p:extLst>
      <p:ext uri="{BB962C8B-B14F-4D97-AF65-F5344CB8AC3E}">
        <p14:creationId xmlns:p14="http://schemas.microsoft.com/office/powerpoint/2010/main" val="2310862744"/>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belgian-presidency.consilium.europa.eu/en/events/strongertogether-ssah-and-the-future-of-evidence-informed-policymaki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p:nvPr/>
        </p:nvSpPr>
        <p:spPr>
          <a:xfrm>
            <a:off x="0" y="0"/>
            <a:ext cx="12273023" cy="6160549"/>
          </a:xfrm>
          <a:prstGeom prst="rect">
            <a:avLst/>
          </a:prstGeom>
          <a:solidFill>
            <a:srgbClr val="1A1C3A"/>
          </a:solidFill>
          <a:ln w="12700" cap="flat" cmpd="sng">
            <a:solidFill>
              <a:srgbClr val="12132A"/>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91" name="Google Shape;91;p13" descr="Picture 10"/>
          <p:cNvPicPr preferRelativeResize="0"/>
          <p:nvPr/>
        </p:nvPicPr>
        <p:blipFill rotWithShape="1">
          <a:blip r:embed="rId3">
            <a:alphaModFix/>
          </a:blip>
          <a:srcRect b="20126"/>
          <a:stretch/>
        </p:blipFill>
        <p:spPr>
          <a:xfrm>
            <a:off x="4057646" y="0"/>
            <a:ext cx="4076701" cy="3256197"/>
          </a:xfrm>
          <a:prstGeom prst="rect">
            <a:avLst/>
          </a:prstGeom>
          <a:noFill/>
          <a:ln>
            <a:noFill/>
          </a:ln>
        </p:spPr>
      </p:pic>
      <p:sp>
        <p:nvSpPr>
          <p:cNvPr id="92" name="Google Shape;92;p13"/>
          <p:cNvSpPr txBox="1"/>
          <p:nvPr/>
        </p:nvSpPr>
        <p:spPr>
          <a:xfrm>
            <a:off x="522048" y="3553924"/>
            <a:ext cx="10974626" cy="1200288"/>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sz="2400" b="0" i="0" dirty="0">
                <a:solidFill>
                  <a:schemeClr val="bg1"/>
                </a:solidFill>
                <a:effectLst/>
                <a:latin typeface="Roboto" panose="02000000000000000000" pitchFamily="2" charset="0"/>
              </a:rPr>
              <a:t>Creating a model for tackling information disorders in digital media to ensure transparency in democracies:</a:t>
            </a:r>
          </a:p>
          <a:p>
            <a:pPr marL="0" marR="0" lvl="0" indent="0" algn="ctr" rtl="0">
              <a:spcBef>
                <a:spcPts val="0"/>
              </a:spcBef>
              <a:spcAft>
                <a:spcPts val="0"/>
              </a:spcAft>
              <a:buNone/>
            </a:pPr>
            <a:r>
              <a:rPr lang="da-DK" sz="2400" dirty="0">
                <a:solidFill>
                  <a:schemeClr val="bg1"/>
                </a:solidFill>
                <a:latin typeface="Calibri"/>
                <a:ea typeface="Calibri"/>
                <a:cs typeface="Calibri"/>
                <a:sym typeface="Calibri"/>
              </a:rPr>
              <a:t> </a:t>
            </a:r>
            <a:r>
              <a:rPr lang="da-DK" sz="2400" dirty="0" err="1">
                <a:solidFill>
                  <a:schemeClr val="bg1"/>
                </a:solidFill>
                <a:latin typeface="Calibri"/>
                <a:ea typeface="Calibri"/>
                <a:cs typeface="Calibri"/>
                <a:sym typeface="Calibri"/>
              </a:rPr>
              <a:t>leading</a:t>
            </a:r>
            <a:r>
              <a:rPr lang="da-DK" sz="2400" dirty="0">
                <a:solidFill>
                  <a:schemeClr val="bg1"/>
                </a:solidFill>
                <a:latin typeface="Calibri"/>
                <a:ea typeface="Calibri"/>
                <a:cs typeface="Calibri"/>
                <a:sym typeface="Calibri"/>
              </a:rPr>
              <a:t> </a:t>
            </a:r>
            <a:r>
              <a:rPr lang="da-DK" sz="2400" dirty="0" err="1">
                <a:solidFill>
                  <a:schemeClr val="bg1"/>
                </a:solidFill>
                <a:latin typeface="Calibri"/>
                <a:ea typeface="Calibri"/>
                <a:cs typeface="Calibri"/>
                <a:sym typeface="Calibri"/>
              </a:rPr>
              <a:t>impactful</a:t>
            </a:r>
            <a:r>
              <a:rPr lang="da-DK" sz="2400" dirty="0">
                <a:solidFill>
                  <a:schemeClr val="bg1"/>
                </a:solidFill>
                <a:latin typeface="Calibri"/>
                <a:ea typeface="Calibri"/>
                <a:cs typeface="Calibri"/>
                <a:sym typeface="Calibri"/>
              </a:rPr>
              <a:t> </a:t>
            </a:r>
            <a:r>
              <a:rPr lang="da-DK" sz="2400" dirty="0" err="1">
                <a:solidFill>
                  <a:schemeClr val="bg1"/>
                </a:solidFill>
                <a:latin typeface="Calibri"/>
                <a:ea typeface="Calibri"/>
                <a:cs typeface="Calibri"/>
                <a:sym typeface="Calibri"/>
              </a:rPr>
              <a:t>interdisciplinary</a:t>
            </a:r>
            <a:r>
              <a:rPr lang="da-DK" sz="2400" dirty="0">
                <a:solidFill>
                  <a:schemeClr val="bg1"/>
                </a:solidFill>
                <a:latin typeface="Calibri"/>
                <a:ea typeface="Calibri"/>
                <a:cs typeface="Calibri"/>
                <a:sym typeface="Calibri"/>
              </a:rPr>
              <a:t> </a:t>
            </a:r>
            <a:r>
              <a:rPr lang="da-DK" sz="2400" dirty="0" err="1">
                <a:solidFill>
                  <a:schemeClr val="bg1"/>
                </a:solidFill>
                <a:latin typeface="Calibri"/>
                <a:ea typeface="Calibri"/>
                <a:cs typeface="Calibri"/>
                <a:sym typeface="Calibri"/>
              </a:rPr>
              <a:t>projects</a:t>
            </a:r>
            <a:endParaRPr sz="2400" dirty="0">
              <a:solidFill>
                <a:schemeClr val="bg1"/>
              </a:solidFill>
              <a:latin typeface="Calibri"/>
              <a:ea typeface="Calibri"/>
              <a:cs typeface="Calibri"/>
              <a:sym typeface="Calibri"/>
            </a:endParaRPr>
          </a:p>
        </p:txBody>
      </p:sp>
      <p:sp>
        <p:nvSpPr>
          <p:cNvPr id="2" name="Google Shape;92;p13">
            <a:extLst>
              <a:ext uri="{FF2B5EF4-FFF2-40B4-BE49-F238E27FC236}">
                <a16:creationId xmlns:a16="http://schemas.microsoft.com/office/drawing/2014/main" id="{50975A4B-6355-819F-D49B-D4F4C8B9304C}"/>
              </a:ext>
            </a:extLst>
          </p:cNvPr>
          <p:cNvSpPr txBox="1"/>
          <p:nvPr/>
        </p:nvSpPr>
        <p:spPr>
          <a:xfrm>
            <a:off x="645873" y="5104591"/>
            <a:ext cx="11147898" cy="954067"/>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i="1" dirty="0">
                <a:solidFill>
                  <a:srgbClr val="FDCD00"/>
                </a:solidFill>
                <a:latin typeface="Calibri"/>
                <a:ea typeface="Calibri"/>
                <a:cs typeface="Calibri"/>
                <a:sym typeface="Calibri"/>
              </a:rPr>
              <a:t>@</a:t>
            </a:r>
            <a:r>
              <a:rPr lang="en-GB" i="1" dirty="0" err="1">
                <a:solidFill>
                  <a:srgbClr val="FDCD00"/>
                </a:solidFill>
                <a:latin typeface="Calibri"/>
                <a:ea typeface="Calibri"/>
                <a:cs typeface="Calibri"/>
                <a:sym typeface="Calibri"/>
              </a:rPr>
              <a:t>AnjaBechmann</a:t>
            </a:r>
            <a:r>
              <a:rPr lang="en-GB" i="1" dirty="0">
                <a:solidFill>
                  <a:srgbClr val="FDCD00"/>
                </a:solidFill>
                <a:latin typeface="Calibri"/>
                <a:ea typeface="Calibri"/>
                <a:cs typeface="Calibri"/>
                <a:sym typeface="Calibri"/>
              </a:rPr>
              <a:t>, PI NORDIS (EU CET), professor  &amp; research director, DATALAB – </a:t>
            </a:r>
            <a:r>
              <a:rPr lang="en-GB" i="1" dirty="0" err="1">
                <a:solidFill>
                  <a:srgbClr val="FDCD00"/>
                </a:solidFill>
                <a:latin typeface="Calibri"/>
                <a:ea typeface="Calibri"/>
                <a:cs typeface="Calibri"/>
                <a:sym typeface="Calibri"/>
              </a:rPr>
              <a:t>Center</a:t>
            </a:r>
            <a:r>
              <a:rPr lang="en-GB" i="1" dirty="0">
                <a:solidFill>
                  <a:srgbClr val="FDCD00"/>
                </a:solidFill>
                <a:latin typeface="Calibri"/>
                <a:ea typeface="Calibri"/>
                <a:cs typeface="Calibri"/>
                <a:sym typeface="Calibri"/>
              </a:rPr>
              <a:t> for Digital Social Research, Aarhus University, Denmark,</a:t>
            </a:r>
            <a:br>
              <a:rPr lang="en-GB" i="1" dirty="0">
                <a:solidFill>
                  <a:srgbClr val="FDCD00"/>
                </a:solidFill>
                <a:latin typeface="Calibri"/>
                <a:ea typeface="Calibri"/>
                <a:cs typeface="Calibri"/>
                <a:sym typeface="Calibri"/>
              </a:rPr>
            </a:br>
            <a:r>
              <a:rPr lang="en-GB" b="1" i="0" dirty="0">
                <a:solidFill>
                  <a:srgbClr val="FDCD00"/>
                </a:solidFill>
                <a:effectLst/>
                <a:latin typeface="Roboto" panose="02000000000000000000" pitchFamily="2" charset="0"/>
              </a:rPr>
              <a:t>May 6th 2024</a:t>
            </a:r>
            <a:r>
              <a:rPr lang="en-GB" b="0" i="0" dirty="0">
                <a:solidFill>
                  <a:srgbClr val="FDCD00"/>
                </a:solidFill>
                <a:effectLst/>
                <a:latin typeface="Roboto" panose="02000000000000000000" pitchFamily="2" charset="0"/>
              </a:rPr>
              <a:t>, the Belgian Presidency Council of European Union conference </a:t>
            </a:r>
            <a:r>
              <a:rPr lang="en-GB" b="1" i="0" u="sng" dirty="0">
                <a:solidFill>
                  <a:srgbClr val="FDCD00"/>
                </a:solidFill>
                <a:effectLst/>
                <a:latin typeface="Roboto" panose="02000000000000000000" pitchFamily="2" charset="0"/>
                <a:hlinkClick r:id="rId4" tooltip="(new window)">
                  <a:extLst>
                    <a:ext uri="{A12FA001-AC4F-418D-AE19-62706E023703}">
                      <ahyp:hlinkClr xmlns:ahyp="http://schemas.microsoft.com/office/drawing/2018/hyperlinkcolor" val="tx"/>
                    </a:ext>
                  </a:extLst>
                </a:hlinkClick>
              </a:rPr>
              <a:t>#StrongerTogether : SSAH and the future of evidence-informed policymaking</a:t>
            </a:r>
            <a:r>
              <a:rPr lang="en-GB" b="1" i="1" u="sng" dirty="0">
                <a:solidFill>
                  <a:srgbClr val="FDCD00"/>
                </a:solidFill>
                <a:effectLst/>
                <a:latin typeface="Calibri"/>
                <a:cs typeface="Calibri"/>
                <a:sym typeface="Calibri"/>
              </a:rPr>
              <a:t>, Royal Museum of Central Africa, Belgium</a:t>
            </a:r>
            <a:endParaRPr lang="en-GB" i="1" dirty="0">
              <a:solidFill>
                <a:srgbClr val="FDCD00"/>
              </a:solidFill>
              <a:latin typeface="Calibri"/>
              <a:ea typeface="Calibri"/>
              <a:cs typeface="Calibri"/>
              <a:sym typeface="Calibri"/>
            </a:endParaRPr>
          </a:p>
          <a:p>
            <a:pPr marL="0" marR="0" lvl="0" indent="0" algn="ctr" rtl="0">
              <a:spcBef>
                <a:spcPts val="0"/>
              </a:spcBef>
              <a:spcAft>
                <a:spcPts val="0"/>
              </a:spcAft>
              <a:buNone/>
            </a:pPr>
            <a:endParaRPr lang="en-GB" i="1" dirty="0">
              <a:solidFill>
                <a:schemeClr val="bg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5EAD-4D69-2D2D-179E-7484EA0E46B1}"/>
              </a:ext>
            </a:extLst>
          </p:cNvPr>
          <p:cNvSpPr>
            <a:spLocks noGrp="1"/>
          </p:cNvSpPr>
          <p:nvPr>
            <p:ph type="title"/>
          </p:nvPr>
        </p:nvSpPr>
        <p:spPr/>
        <p:txBody>
          <a:bodyPr/>
          <a:lstStyle/>
          <a:p>
            <a:endParaRPr lang="en-DK" dirty="0"/>
          </a:p>
        </p:txBody>
      </p:sp>
      <p:sp>
        <p:nvSpPr>
          <p:cNvPr id="3" name="Text Placeholder 2">
            <a:extLst>
              <a:ext uri="{FF2B5EF4-FFF2-40B4-BE49-F238E27FC236}">
                <a16:creationId xmlns:a16="http://schemas.microsoft.com/office/drawing/2014/main" id="{9D65D1B0-2EA5-5732-328F-799FF54270FF}"/>
              </a:ext>
            </a:extLst>
          </p:cNvPr>
          <p:cNvSpPr>
            <a:spLocks noGrp="1"/>
          </p:cNvSpPr>
          <p:nvPr>
            <p:ph type="body" idx="1"/>
          </p:nvPr>
        </p:nvSpPr>
        <p:spPr>
          <a:xfrm>
            <a:off x="338440" y="3166401"/>
            <a:ext cx="2755519" cy="1190446"/>
          </a:xfrm>
        </p:spPr>
        <p:txBody>
          <a:bodyPr>
            <a:normAutofit fontScale="77500" lnSpcReduction="20000"/>
          </a:bodyPr>
          <a:lstStyle/>
          <a:p>
            <a:pPr marL="114300" indent="0">
              <a:buNone/>
            </a:pPr>
            <a:r>
              <a:rPr lang="en-DK" dirty="0"/>
              <a:t>Prototypes of deep fake detection + factchecking tools and needs overview</a:t>
            </a:r>
          </a:p>
        </p:txBody>
      </p:sp>
      <p:sp>
        <p:nvSpPr>
          <p:cNvPr id="4" name="Google Shape;92;p13">
            <a:extLst>
              <a:ext uri="{FF2B5EF4-FFF2-40B4-BE49-F238E27FC236}">
                <a16:creationId xmlns:a16="http://schemas.microsoft.com/office/drawing/2014/main" id="{97C322B3-AD01-C996-5907-91F60B2E4CBA}"/>
              </a:ext>
            </a:extLst>
          </p:cNvPr>
          <p:cNvSpPr txBox="1"/>
          <p:nvPr/>
        </p:nvSpPr>
        <p:spPr>
          <a:xfrm>
            <a:off x="3167870" y="2943578"/>
            <a:ext cx="5856259" cy="2246729"/>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sz="2000" dirty="0">
                <a:solidFill>
                  <a:srgbClr val="FFCD00"/>
                </a:solidFill>
                <a:latin typeface="Calibri"/>
                <a:ea typeface="Calibri"/>
                <a:cs typeface="Calibri"/>
                <a:sym typeface="Calibri"/>
              </a:rPr>
              <a:t>BERGEN UNIVERSITY (NORWAY)</a:t>
            </a:r>
          </a:p>
          <a:p>
            <a:pPr algn="ctr"/>
            <a:r>
              <a:rPr lang="en-GB" sz="2000" dirty="0">
                <a:solidFill>
                  <a:srgbClr val="FFCD00"/>
                </a:solidFill>
                <a:latin typeface="Calibri"/>
                <a:ea typeface="Calibri"/>
                <a:cs typeface="Calibri"/>
                <a:sym typeface="Calibri"/>
              </a:rPr>
              <a:t>UPPSALA UNIVERSITY (SWEDEN)</a:t>
            </a:r>
          </a:p>
          <a:p>
            <a:pPr algn="ctr"/>
            <a:r>
              <a:rPr lang="en-GB" sz="2000" dirty="0">
                <a:solidFill>
                  <a:srgbClr val="FFCD00"/>
                </a:solidFill>
                <a:latin typeface="Calibri"/>
                <a:ea typeface="Calibri"/>
                <a:cs typeface="Calibri"/>
                <a:sym typeface="Calibri"/>
              </a:rPr>
              <a:t>HELSINKI UNIVERSITY (FINLAND)</a:t>
            </a:r>
          </a:p>
          <a:p>
            <a:pPr algn="ctr"/>
            <a:r>
              <a:rPr lang="en-GB" sz="2000" dirty="0">
                <a:solidFill>
                  <a:srgbClr val="FFCD00"/>
                </a:solidFill>
                <a:latin typeface="Calibri"/>
                <a:ea typeface="Calibri"/>
                <a:cs typeface="Calibri"/>
                <a:sym typeface="Calibri"/>
              </a:rPr>
              <a:t>AARHUS UNIVERSITY (DENMARK)</a:t>
            </a:r>
          </a:p>
          <a:p>
            <a:pPr algn="ctr"/>
            <a:endParaRPr lang="en-GB" sz="2000" dirty="0">
              <a:solidFill>
                <a:srgbClr val="FFCD00"/>
              </a:solidFill>
              <a:latin typeface="Calibri"/>
              <a:ea typeface="Calibri"/>
              <a:cs typeface="Calibri"/>
              <a:sym typeface="Calibri"/>
            </a:endParaRPr>
          </a:p>
          <a:p>
            <a:pPr algn="ctr"/>
            <a:endParaRPr lang="en-GB" sz="2000" dirty="0">
              <a:solidFill>
                <a:srgbClr val="FFCD00"/>
              </a:solidFill>
              <a:latin typeface="Calibri"/>
              <a:ea typeface="Calibri"/>
              <a:cs typeface="Calibri"/>
              <a:sym typeface="Calibri"/>
            </a:endParaRPr>
          </a:p>
          <a:p>
            <a:pPr marL="0" marR="0" lvl="0" indent="0" algn="ctr" rtl="0">
              <a:spcBef>
                <a:spcPts val="0"/>
              </a:spcBef>
              <a:spcAft>
                <a:spcPts val="0"/>
              </a:spcAft>
              <a:buNone/>
            </a:pPr>
            <a:endParaRPr sz="2000" dirty="0">
              <a:solidFill>
                <a:srgbClr val="FFCD00"/>
              </a:solidFill>
              <a:latin typeface="Calibri"/>
              <a:ea typeface="Calibri"/>
              <a:cs typeface="Calibri"/>
              <a:sym typeface="Calibri"/>
            </a:endParaRPr>
          </a:p>
        </p:txBody>
      </p:sp>
      <p:cxnSp>
        <p:nvCxnSpPr>
          <p:cNvPr id="6" name="Straight Arrow Connector 5">
            <a:extLst>
              <a:ext uri="{FF2B5EF4-FFF2-40B4-BE49-F238E27FC236}">
                <a16:creationId xmlns:a16="http://schemas.microsoft.com/office/drawing/2014/main" id="{A2269448-4063-D55D-B629-B14A7FAEDC7A}"/>
              </a:ext>
            </a:extLst>
          </p:cNvPr>
          <p:cNvCxnSpPr>
            <a:cxnSpLocks/>
          </p:cNvCxnSpPr>
          <p:nvPr/>
        </p:nvCxnSpPr>
        <p:spPr>
          <a:xfrm flipH="1">
            <a:off x="3210055" y="3173506"/>
            <a:ext cx="1157550" cy="255494"/>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B4153C2-5377-0816-3752-87B688FD0774}"/>
              </a:ext>
            </a:extLst>
          </p:cNvPr>
          <p:cNvCxnSpPr>
            <a:cxnSpLocks/>
          </p:cNvCxnSpPr>
          <p:nvPr/>
        </p:nvCxnSpPr>
        <p:spPr>
          <a:xfrm flipV="1">
            <a:off x="7824397" y="3001384"/>
            <a:ext cx="1351876" cy="42761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F84C48DD-C331-2035-2DC3-0C1A14DCD323}"/>
              </a:ext>
            </a:extLst>
          </p:cNvPr>
          <p:cNvSpPr txBox="1">
            <a:spLocks/>
          </p:cNvSpPr>
          <p:nvPr/>
        </p:nvSpPr>
        <p:spPr>
          <a:xfrm>
            <a:off x="9292369" y="2223007"/>
            <a:ext cx="2680892" cy="1466866"/>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GB" dirty="0"/>
              <a:t>N</a:t>
            </a:r>
            <a:r>
              <a:rPr lang="en-DK" dirty="0"/>
              <a:t>etwork dissemination structures and radicalization of conversations – proof of concept methods to map them</a:t>
            </a:r>
          </a:p>
        </p:txBody>
      </p:sp>
      <p:pic>
        <p:nvPicPr>
          <p:cNvPr id="10" name="Picture 9">
            <a:extLst>
              <a:ext uri="{FF2B5EF4-FFF2-40B4-BE49-F238E27FC236}">
                <a16:creationId xmlns:a16="http://schemas.microsoft.com/office/drawing/2014/main" id="{8207C61F-87D7-7760-A346-FE73E55D822C}"/>
              </a:ext>
            </a:extLst>
          </p:cNvPr>
          <p:cNvPicPr>
            <a:picLocks noChangeAspect="1"/>
          </p:cNvPicPr>
          <p:nvPr/>
        </p:nvPicPr>
        <p:blipFill rotWithShape="1">
          <a:blip r:embed="rId3"/>
          <a:srcRect l="22768" t="19105" r="23995" b="20781"/>
          <a:stretch/>
        </p:blipFill>
        <p:spPr>
          <a:xfrm>
            <a:off x="6641532" y="0"/>
            <a:ext cx="2779928" cy="2847044"/>
          </a:xfrm>
          <a:prstGeom prst="rect">
            <a:avLst/>
          </a:prstGeom>
        </p:spPr>
      </p:pic>
      <p:pic>
        <p:nvPicPr>
          <p:cNvPr id="11" name="Image 7">
            <a:extLst>
              <a:ext uri="{FF2B5EF4-FFF2-40B4-BE49-F238E27FC236}">
                <a16:creationId xmlns:a16="http://schemas.microsoft.com/office/drawing/2014/main" id="{527ED665-CD8C-BBA0-5A36-9012479E2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40" y="204444"/>
            <a:ext cx="5743231" cy="2493034"/>
          </a:xfrm>
          <a:prstGeom prst="rect">
            <a:avLst/>
          </a:prstGeom>
        </p:spPr>
      </p:pic>
      <p:cxnSp>
        <p:nvCxnSpPr>
          <p:cNvPr id="17" name="Straight Arrow Connector 16">
            <a:extLst>
              <a:ext uri="{FF2B5EF4-FFF2-40B4-BE49-F238E27FC236}">
                <a16:creationId xmlns:a16="http://schemas.microsoft.com/office/drawing/2014/main" id="{2121D6C6-8ED0-2C23-7B91-ED7609813130}"/>
              </a:ext>
            </a:extLst>
          </p:cNvPr>
          <p:cNvCxnSpPr>
            <a:cxnSpLocks/>
          </p:cNvCxnSpPr>
          <p:nvPr/>
        </p:nvCxnSpPr>
        <p:spPr>
          <a:xfrm flipH="1">
            <a:off x="3268322" y="3851804"/>
            <a:ext cx="1157550" cy="144521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433C672-24AB-8849-891F-65BCF867A82D}"/>
              </a:ext>
            </a:extLst>
          </p:cNvPr>
          <p:cNvCxnSpPr>
            <a:cxnSpLocks/>
          </p:cNvCxnSpPr>
          <p:nvPr/>
        </p:nvCxnSpPr>
        <p:spPr>
          <a:xfrm>
            <a:off x="7850429" y="4111730"/>
            <a:ext cx="649906" cy="91812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E77139A6-17EC-884C-4464-9B61DEC067F4}"/>
              </a:ext>
            </a:extLst>
          </p:cNvPr>
          <p:cNvSpPr txBox="1">
            <a:spLocks/>
          </p:cNvSpPr>
          <p:nvPr/>
        </p:nvSpPr>
        <p:spPr>
          <a:xfrm>
            <a:off x="652205" y="4880513"/>
            <a:ext cx="2833273" cy="1562683"/>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GB" b="1" dirty="0"/>
              <a:t>F</a:t>
            </a:r>
            <a:r>
              <a:rPr lang="en-GB" sz="2800" b="1" dirty="0"/>
              <a:t>ramework (32 expert interviews) for assessing the national capacities to counter disinformation from the perspective of citizens' communication rights + constructed Digital Literacy courses</a:t>
            </a:r>
          </a:p>
        </p:txBody>
      </p:sp>
      <p:sp>
        <p:nvSpPr>
          <p:cNvPr id="22" name="Text Placeholder 2">
            <a:extLst>
              <a:ext uri="{FF2B5EF4-FFF2-40B4-BE49-F238E27FC236}">
                <a16:creationId xmlns:a16="http://schemas.microsoft.com/office/drawing/2014/main" id="{51441E4A-922C-AD10-515C-2719F0600E63}"/>
              </a:ext>
            </a:extLst>
          </p:cNvPr>
          <p:cNvSpPr txBox="1">
            <a:spLocks/>
          </p:cNvSpPr>
          <p:nvPr/>
        </p:nvSpPr>
        <p:spPr>
          <a:xfrm>
            <a:off x="8642364" y="4456874"/>
            <a:ext cx="2897429" cy="1750288"/>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da-DK" dirty="0" err="1"/>
              <a:t>Developed</a:t>
            </a:r>
            <a:r>
              <a:rPr lang="da-DK" dirty="0"/>
              <a:t> and </a:t>
            </a:r>
            <a:r>
              <a:rPr lang="da-DK" dirty="0" err="1"/>
              <a:t>tested</a:t>
            </a:r>
            <a:r>
              <a:rPr lang="da-DK" dirty="0"/>
              <a:t> AI model to </a:t>
            </a:r>
            <a:r>
              <a:rPr lang="da-DK" dirty="0" err="1"/>
              <a:t>detect</a:t>
            </a:r>
            <a:r>
              <a:rPr lang="da-DK" dirty="0"/>
              <a:t> </a:t>
            </a:r>
            <a:r>
              <a:rPr lang="da-DK" dirty="0" err="1"/>
              <a:t>six</a:t>
            </a:r>
            <a:r>
              <a:rPr lang="da-DK" dirty="0"/>
              <a:t> emotions on platforms </a:t>
            </a:r>
            <a:r>
              <a:rPr lang="da-DK" dirty="0" err="1"/>
              <a:t>across</a:t>
            </a:r>
            <a:r>
              <a:rPr lang="da-DK" dirty="0"/>
              <a:t> biggest </a:t>
            </a:r>
            <a:r>
              <a:rPr lang="da-DK" dirty="0" err="1"/>
              <a:t>four</a:t>
            </a:r>
            <a:r>
              <a:rPr lang="da-DK" dirty="0"/>
              <a:t> </a:t>
            </a:r>
            <a:r>
              <a:rPr lang="da-DK" dirty="0" err="1"/>
              <a:t>nordic</a:t>
            </a:r>
            <a:r>
              <a:rPr lang="da-DK" dirty="0"/>
              <a:t> </a:t>
            </a:r>
            <a:r>
              <a:rPr lang="da-DK" dirty="0" err="1"/>
              <a:t>languages</a:t>
            </a:r>
            <a:r>
              <a:rPr lang="da-DK" dirty="0"/>
              <a:t> + </a:t>
            </a:r>
            <a:r>
              <a:rPr lang="da-DK" dirty="0" err="1"/>
              <a:t>developed</a:t>
            </a:r>
            <a:r>
              <a:rPr lang="da-DK" dirty="0"/>
              <a:t> </a:t>
            </a:r>
            <a:r>
              <a:rPr lang="da-DK" dirty="0" err="1"/>
              <a:t>method</a:t>
            </a:r>
            <a:r>
              <a:rPr lang="da-DK" dirty="0"/>
              <a:t> for </a:t>
            </a:r>
            <a:r>
              <a:rPr lang="da-DK" dirty="0" err="1"/>
              <a:t>increasing</a:t>
            </a:r>
            <a:r>
              <a:rPr lang="da-DK" dirty="0"/>
              <a:t> </a:t>
            </a:r>
            <a:r>
              <a:rPr lang="da-DK" dirty="0" err="1"/>
              <a:t>transparency</a:t>
            </a:r>
            <a:r>
              <a:rPr lang="da-DK" dirty="0"/>
              <a:t> in </a:t>
            </a:r>
            <a:r>
              <a:rPr lang="da-DK" dirty="0" err="1"/>
              <a:t>factchecking</a:t>
            </a:r>
            <a:r>
              <a:rPr lang="da-DK" dirty="0"/>
              <a:t> </a:t>
            </a:r>
            <a:r>
              <a:rPr lang="da-DK" dirty="0" err="1"/>
              <a:t>infrastructure</a:t>
            </a:r>
            <a:r>
              <a:rPr lang="da-DK" dirty="0"/>
              <a:t> + </a:t>
            </a:r>
            <a:r>
              <a:rPr lang="da-DK" dirty="0" err="1"/>
              <a:t>monitoring</a:t>
            </a:r>
            <a:r>
              <a:rPr lang="da-DK" dirty="0"/>
              <a:t> </a:t>
            </a:r>
            <a:r>
              <a:rPr lang="da-DK" dirty="0" err="1"/>
              <a:t>exposure</a:t>
            </a:r>
            <a:r>
              <a:rPr lang="da-DK" dirty="0"/>
              <a:t> of misinformation on Facebook in all EU </a:t>
            </a:r>
            <a:r>
              <a:rPr lang="da-DK" dirty="0" err="1"/>
              <a:t>countries</a:t>
            </a:r>
            <a:endParaRPr lang="en-DK" dirty="0"/>
          </a:p>
        </p:txBody>
      </p:sp>
    </p:spTree>
    <p:extLst>
      <p:ext uri="{BB962C8B-B14F-4D97-AF65-F5344CB8AC3E}">
        <p14:creationId xmlns:p14="http://schemas.microsoft.com/office/powerpoint/2010/main" val="1292555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p:nvPr/>
        </p:nvSpPr>
        <p:spPr>
          <a:xfrm>
            <a:off x="-40514" y="-81024"/>
            <a:ext cx="12273023" cy="6160549"/>
          </a:xfrm>
          <a:prstGeom prst="rect">
            <a:avLst/>
          </a:prstGeom>
          <a:solidFill>
            <a:srgbClr val="1A1C3A"/>
          </a:solidFill>
          <a:ln w="12700" cap="flat" cmpd="sng">
            <a:solidFill>
              <a:srgbClr val="12132A"/>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txBox="1"/>
          <p:nvPr/>
        </p:nvSpPr>
        <p:spPr>
          <a:xfrm>
            <a:off x="1545002" y="3627523"/>
            <a:ext cx="9101989" cy="461665"/>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sz="2400" dirty="0">
                <a:solidFill>
                  <a:srgbClr val="FFCD00"/>
                </a:solidFill>
                <a:latin typeface="Calibri"/>
                <a:ea typeface="Calibri"/>
                <a:cs typeface="Calibri"/>
                <a:sym typeface="Calibri"/>
              </a:rPr>
              <a:t>AARHUS UNIVERSITY (DENMARK)</a:t>
            </a:r>
            <a:endParaRPr sz="2400" dirty="0">
              <a:solidFill>
                <a:srgbClr val="FFCD00"/>
              </a:solidFill>
              <a:latin typeface="Calibri"/>
              <a:ea typeface="Calibri"/>
              <a:cs typeface="Calibri"/>
              <a:sym typeface="Calibri"/>
            </a:endParaRPr>
          </a:p>
        </p:txBody>
      </p:sp>
    </p:spTree>
    <p:extLst>
      <p:ext uri="{BB962C8B-B14F-4D97-AF65-F5344CB8AC3E}">
        <p14:creationId xmlns:p14="http://schemas.microsoft.com/office/powerpoint/2010/main" val="2597593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CE60-069B-6CDE-B2CD-92EAC5123016}"/>
              </a:ext>
            </a:extLst>
          </p:cNvPr>
          <p:cNvSpPr>
            <a:spLocks noGrp="1"/>
          </p:cNvSpPr>
          <p:nvPr>
            <p:ph type="title"/>
          </p:nvPr>
        </p:nvSpPr>
        <p:spPr>
          <a:xfrm>
            <a:off x="705679" y="416236"/>
            <a:ext cx="10515600" cy="981143"/>
          </a:xfrm>
        </p:spPr>
        <p:txBody>
          <a:bodyPr>
            <a:normAutofit/>
          </a:bodyPr>
          <a:lstStyle/>
          <a:p>
            <a:endParaRPr lang="en-DK" sz="1300" i="1" dirty="0"/>
          </a:p>
        </p:txBody>
      </p:sp>
      <p:sp>
        <p:nvSpPr>
          <p:cNvPr id="3" name="Text Placeholder 2">
            <a:extLst>
              <a:ext uri="{FF2B5EF4-FFF2-40B4-BE49-F238E27FC236}">
                <a16:creationId xmlns:a16="http://schemas.microsoft.com/office/drawing/2014/main" id="{C8B34E55-C596-A95F-DD95-65C8E252FC91}"/>
              </a:ext>
            </a:extLst>
          </p:cNvPr>
          <p:cNvSpPr>
            <a:spLocks noGrp="1"/>
          </p:cNvSpPr>
          <p:nvPr>
            <p:ph type="body" idx="1"/>
          </p:nvPr>
        </p:nvSpPr>
        <p:spPr/>
        <p:txBody>
          <a:bodyPr>
            <a:normAutofit/>
          </a:bodyPr>
          <a:lstStyle/>
          <a:p>
            <a:pPr marL="114300" indent="0">
              <a:buNone/>
            </a:pPr>
            <a:endParaRPr lang="en-DK" dirty="0"/>
          </a:p>
        </p:txBody>
      </p:sp>
      <p:pic>
        <p:nvPicPr>
          <p:cNvPr id="4" name="Picture 3" descr="A screenshot of a document&#10;&#10;Description automatically generated">
            <a:extLst>
              <a:ext uri="{FF2B5EF4-FFF2-40B4-BE49-F238E27FC236}">
                <a16:creationId xmlns:a16="http://schemas.microsoft.com/office/drawing/2014/main" id="{44F91CB8-02EB-E26C-7070-1371E30FA409}"/>
              </a:ext>
            </a:extLst>
          </p:cNvPr>
          <p:cNvPicPr>
            <a:picLocks noChangeAspect="1"/>
          </p:cNvPicPr>
          <p:nvPr/>
        </p:nvPicPr>
        <p:blipFill>
          <a:blip r:embed="rId3"/>
          <a:stretch>
            <a:fillRect/>
          </a:stretch>
        </p:blipFill>
        <p:spPr>
          <a:xfrm>
            <a:off x="3859330" y="1397379"/>
            <a:ext cx="4734815" cy="4764593"/>
          </a:xfrm>
          <a:prstGeom prst="rect">
            <a:avLst/>
          </a:prstGeom>
        </p:spPr>
      </p:pic>
      <p:pic>
        <p:nvPicPr>
          <p:cNvPr id="5" name="Picture 4" descr="A chart of different colored shapes&#10;&#10;Description automatically generated with medium confidence">
            <a:extLst>
              <a:ext uri="{FF2B5EF4-FFF2-40B4-BE49-F238E27FC236}">
                <a16:creationId xmlns:a16="http://schemas.microsoft.com/office/drawing/2014/main" id="{54292843-0E68-FB36-E644-ADF1D92DE46F}"/>
              </a:ext>
            </a:extLst>
          </p:cNvPr>
          <p:cNvPicPr>
            <a:picLocks noChangeAspect="1"/>
          </p:cNvPicPr>
          <p:nvPr/>
        </p:nvPicPr>
        <p:blipFill>
          <a:blip r:embed="rId4"/>
          <a:stretch>
            <a:fillRect/>
          </a:stretch>
        </p:blipFill>
        <p:spPr>
          <a:xfrm>
            <a:off x="8219715" y="1908006"/>
            <a:ext cx="3888698" cy="3896602"/>
          </a:xfrm>
          <a:prstGeom prst="rect">
            <a:avLst/>
          </a:prstGeom>
        </p:spPr>
      </p:pic>
      <p:pic>
        <p:nvPicPr>
          <p:cNvPr id="6" name="Picture 5" descr="A screenshot of a news article&#10;&#10;Description automatically generated">
            <a:extLst>
              <a:ext uri="{FF2B5EF4-FFF2-40B4-BE49-F238E27FC236}">
                <a16:creationId xmlns:a16="http://schemas.microsoft.com/office/drawing/2014/main" id="{FDDB74A9-CB49-EE6D-4E7C-4293BB693359}"/>
              </a:ext>
            </a:extLst>
          </p:cNvPr>
          <p:cNvPicPr>
            <a:picLocks noChangeAspect="1"/>
          </p:cNvPicPr>
          <p:nvPr/>
        </p:nvPicPr>
        <p:blipFill>
          <a:blip r:embed="rId5"/>
          <a:stretch>
            <a:fillRect/>
          </a:stretch>
        </p:blipFill>
        <p:spPr>
          <a:xfrm>
            <a:off x="0" y="0"/>
            <a:ext cx="4542428" cy="4688958"/>
          </a:xfrm>
          <a:prstGeom prst="rect">
            <a:avLst/>
          </a:prstGeom>
        </p:spPr>
      </p:pic>
      <p:sp>
        <p:nvSpPr>
          <p:cNvPr id="7" name="TextBox 6">
            <a:extLst>
              <a:ext uri="{FF2B5EF4-FFF2-40B4-BE49-F238E27FC236}">
                <a16:creationId xmlns:a16="http://schemas.microsoft.com/office/drawing/2014/main" id="{5D9FF6D9-28DA-52B1-D213-F7A84BBE1824}"/>
              </a:ext>
            </a:extLst>
          </p:cNvPr>
          <p:cNvSpPr txBox="1"/>
          <p:nvPr/>
        </p:nvSpPr>
        <p:spPr>
          <a:xfrm>
            <a:off x="4677575" y="1181165"/>
            <a:ext cx="4328429" cy="307777"/>
          </a:xfrm>
          <a:prstGeom prst="rect">
            <a:avLst/>
          </a:prstGeom>
          <a:noFill/>
        </p:spPr>
        <p:txBody>
          <a:bodyPr wrap="none" rtlCol="0">
            <a:spAutoFit/>
          </a:bodyPr>
          <a:lstStyle/>
          <a:p>
            <a:r>
              <a:rPr lang="en-GB" dirty="0"/>
              <a:t>M</a:t>
            </a:r>
            <a:r>
              <a:rPr lang="en-DK" dirty="0"/>
              <a:t>isinformation=tweets with misinfo related hashtags</a:t>
            </a:r>
          </a:p>
        </p:txBody>
      </p:sp>
    </p:spTree>
    <p:extLst>
      <p:ext uri="{BB962C8B-B14F-4D97-AF65-F5344CB8AC3E}">
        <p14:creationId xmlns:p14="http://schemas.microsoft.com/office/powerpoint/2010/main" val="2573215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screenshot of a web page&#10;&#10;Description automatically generated">
            <a:extLst>
              <a:ext uri="{FF2B5EF4-FFF2-40B4-BE49-F238E27FC236}">
                <a16:creationId xmlns:a16="http://schemas.microsoft.com/office/drawing/2014/main" id="{359476AE-904E-868F-AA95-7B1E13B3DA45}"/>
              </a:ext>
            </a:extLst>
          </p:cNvPr>
          <p:cNvPicPr>
            <a:picLocks noGrp="1" noChangeAspect="1"/>
          </p:cNvPicPr>
          <p:nvPr>
            <p:ph idx="1"/>
          </p:nvPr>
        </p:nvPicPr>
        <p:blipFill>
          <a:blip r:embed="rId3"/>
          <a:stretch>
            <a:fillRect/>
          </a:stretch>
        </p:blipFill>
        <p:spPr>
          <a:xfrm>
            <a:off x="-100161" y="1027906"/>
            <a:ext cx="6196161" cy="3705052"/>
          </a:xfrm>
        </p:spPr>
      </p:pic>
      <p:sp>
        <p:nvSpPr>
          <p:cNvPr id="3" name="Title 2">
            <a:extLst>
              <a:ext uri="{FF2B5EF4-FFF2-40B4-BE49-F238E27FC236}">
                <a16:creationId xmlns:a16="http://schemas.microsoft.com/office/drawing/2014/main" id="{0D1C70D9-20B7-05FD-9856-0C8AC7AE7132}"/>
              </a:ext>
            </a:extLst>
          </p:cNvPr>
          <p:cNvSpPr>
            <a:spLocks noGrp="1"/>
          </p:cNvSpPr>
          <p:nvPr>
            <p:ph type="title"/>
          </p:nvPr>
        </p:nvSpPr>
        <p:spPr/>
        <p:txBody>
          <a:bodyPr/>
          <a:lstStyle/>
          <a:p>
            <a:endParaRPr lang="en-DK" dirty="0"/>
          </a:p>
        </p:txBody>
      </p:sp>
      <p:pic>
        <p:nvPicPr>
          <p:cNvPr id="4" name="Picture 3">
            <a:extLst>
              <a:ext uri="{FF2B5EF4-FFF2-40B4-BE49-F238E27FC236}">
                <a16:creationId xmlns:a16="http://schemas.microsoft.com/office/drawing/2014/main" id="{D4DF23A3-2921-FBBB-0CBA-BCBAEA4A6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492" y="154195"/>
            <a:ext cx="5687320" cy="2549249"/>
          </a:xfrm>
          <a:prstGeom prst="rect">
            <a:avLst/>
          </a:prstGeom>
        </p:spPr>
      </p:pic>
      <p:pic>
        <p:nvPicPr>
          <p:cNvPr id="8" name="Picture 7" descr="A screen shot of a computer&#10;&#10;Description automatically generated">
            <a:extLst>
              <a:ext uri="{FF2B5EF4-FFF2-40B4-BE49-F238E27FC236}">
                <a16:creationId xmlns:a16="http://schemas.microsoft.com/office/drawing/2014/main" id="{B093E81B-D7A6-F23A-CEA9-CCB7DDBCBEB9}"/>
              </a:ext>
            </a:extLst>
          </p:cNvPr>
          <p:cNvPicPr>
            <a:picLocks noChangeAspect="1"/>
          </p:cNvPicPr>
          <p:nvPr/>
        </p:nvPicPr>
        <p:blipFill>
          <a:blip r:embed="rId5"/>
          <a:stretch>
            <a:fillRect/>
          </a:stretch>
        </p:blipFill>
        <p:spPr>
          <a:xfrm>
            <a:off x="5215184" y="2703444"/>
            <a:ext cx="6606627" cy="2888973"/>
          </a:xfrm>
          <a:prstGeom prst="rect">
            <a:avLst/>
          </a:prstGeom>
        </p:spPr>
      </p:pic>
    </p:spTree>
    <p:extLst>
      <p:ext uri="{BB962C8B-B14F-4D97-AF65-F5344CB8AC3E}">
        <p14:creationId xmlns:p14="http://schemas.microsoft.com/office/powerpoint/2010/main" val="675351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C0085CAE-0227-E607-DE5F-0C4D4B98380F}"/>
            </a:ext>
          </a:extLst>
        </p:cNvPr>
        <p:cNvGrpSpPr/>
        <p:nvPr/>
      </p:nvGrpSpPr>
      <p:grpSpPr>
        <a:xfrm>
          <a:off x="0" y="0"/>
          <a:ext cx="0" cy="0"/>
          <a:chOff x="0" y="0"/>
          <a:chExt cx="0" cy="0"/>
        </a:xfrm>
      </p:grpSpPr>
      <p:sp>
        <p:nvSpPr>
          <p:cNvPr id="90" name="Google Shape;90;p13">
            <a:extLst>
              <a:ext uri="{FF2B5EF4-FFF2-40B4-BE49-F238E27FC236}">
                <a16:creationId xmlns:a16="http://schemas.microsoft.com/office/drawing/2014/main" id="{173BC3C2-9515-1773-F3F5-07CD914D8539}"/>
              </a:ext>
            </a:extLst>
          </p:cNvPr>
          <p:cNvSpPr/>
          <p:nvPr/>
        </p:nvSpPr>
        <p:spPr>
          <a:xfrm>
            <a:off x="-40514" y="-81024"/>
            <a:ext cx="12273023" cy="6160549"/>
          </a:xfrm>
          <a:prstGeom prst="rect">
            <a:avLst/>
          </a:prstGeom>
          <a:solidFill>
            <a:srgbClr val="1A1C3A"/>
          </a:solidFill>
          <a:ln w="12700" cap="flat" cmpd="sng">
            <a:solidFill>
              <a:srgbClr val="12132A"/>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a:extLst>
              <a:ext uri="{FF2B5EF4-FFF2-40B4-BE49-F238E27FC236}">
                <a16:creationId xmlns:a16="http://schemas.microsoft.com/office/drawing/2014/main" id="{AD4B12CF-9362-8BDC-9501-7FEA75EB3F3B}"/>
              </a:ext>
            </a:extLst>
          </p:cNvPr>
          <p:cNvSpPr txBox="1"/>
          <p:nvPr/>
        </p:nvSpPr>
        <p:spPr>
          <a:xfrm>
            <a:off x="6095997" y="1251120"/>
            <a:ext cx="4855535" cy="4401164"/>
          </a:xfrm>
          <a:prstGeom prst="rect">
            <a:avLst/>
          </a:prstGeom>
          <a:noFill/>
          <a:ln>
            <a:noFill/>
          </a:ln>
        </p:spPr>
        <p:txBody>
          <a:bodyPr spcFirstLastPara="1" wrap="square" lIns="45700" tIns="45700" rIns="45700" bIns="45700" anchor="t" anchorCtr="0">
            <a:spAutoFit/>
          </a:bodyPr>
          <a:lstStyle/>
          <a:p>
            <a:pPr marL="152397"/>
            <a:r>
              <a:rPr lang="en-US" dirty="0">
                <a:solidFill>
                  <a:schemeClr val="bg1"/>
                </a:solidFill>
              </a:rPr>
              <a:t>(Social Science One dataset of 70 million URLs excl breakdown tables - January 2017 to November 2022)</a:t>
            </a:r>
          </a:p>
          <a:p>
            <a:pPr marL="152397"/>
            <a:endParaRPr lang="en-US" dirty="0">
              <a:solidFill>
                <a:schemeClr val="bg1"/>
              </a:solidFill>
            </a:endParaRPr>
          </a:p>
          <a:p>
            <a:pPr marL="495297" indent="-342900">
              <a:buClr>
                <a:schemeClr val="bg1"/>
              </a:buClr>
              <a:buFont typeface="+mj-lt"/>
              <a:buAutoNum type="arabicPeriod"/>
            </a:pPr>
            <a:r>
              <a:rPr lang="en-US" dirty="0">
                <a:solidFill>
                  <a:schemeClr val="bg1"/>
                </a:solidFill>
              </a:rPr>
              <a:t>There are regional differences in the demographic groups that are exposed to misinformation throughout the EU and UK</a:t>
            </a:r>
          </a:p>
          <a:p>
            <a:pPr marL="495297" indent="-342900">
              <a:buClr>
                <a:schemeClr val="bg1"/>
              </a:buClr>
              <a:buFont typeface="+mj-lt"/>
              <a:buAutoNum type="arabicPeriod"/>
            </a:pPr>
            <a:endParaRPr lang="en-US" dirty="0">
              <a:solidFill>
                <a:schemeClr val="bg1"/>
              </a:solidFill>
            </a:endParaRPr>
          </a:p>
          <a:p>
            <a:pPr marL="495297" indent="-342900">
              <a:buClr>
                <a:schemeClr val="bg1"/>
              </a:buClr>
              <a:buFont typeface="+mj-lt"/>
              <a:buAutoNum type="arabicPeriod"/>
            </a:pPr>
            <a:r>
              <a:rPr lang="en-GB" dirty="0">
                <a:solidFill>
                  <a:schemeClr val="bg1"/>
                </a:solidFill>
                <a:effectLst/>
                <a:latin typeface="+mj-lt"/>
                <a:ea typeface="Times New Roman" panose="02020603050405020304" pitchFamily="18" charset="0"/>
              </a:rPr>
              <a:t>The exposure (viewing) demographic profile is younger than the sharing profile – the more demanding the older the profile (going from viewing, like, sharing, commenting)</a:t>
            </a:r>
          </a:p>
          <a:p>
            <a:pPr marL="495297" indent="-342900">
              <a:buClr>
                <a:schemeClr val="bg1"/>
              </a:buClr>
              <a:buFont typeface="+mj-lt"/>
              <a:buAutoNum type="arabicPeriod"/>
            </a:pPr>
            <a:endParaRPr lang="en-GB" dirty="0">
              <a:solidFill>
                <a:schemeClr val="bg1"/>
              </a:solidFill>
              <a:effectLst/>
              <a:latin typeface="+mj-lt"/>
              <a:ea typeface="Times New Roman" panose="02020603050405020304" pitchFamily="18" charset="0"/>
            </a:endParaRPr>
          </a:p>
          <a:p>
            <a:pPr marL="495297" indent="-342900">
              <a:buClr>
                <a:schemeClr val="bg1"/>
              </a:buClr>
              <a:buFont typeface="+mj-lt"/>
              <a:buAutoNum type="arabicPeriod"/>
            </a:pPr>
            <a:r>
              <a:rPr lang="en-GB" dirty="0">
                <a:solidFill>
                  <a:schemeClr val="bg1"/>
                </a:solidFill>
                <a:effectLst/>
                <a:latin typeface="+mj-lt"/>
                <a:ea typeface="Times New Roman" panose="02020603050405020304" pitchFamily="18" charset="0"/>
              </a:rPr>
              <a:t>women aged 35 to 44 were exposed to the most misinformation in the period, although males were overrepresented compared to a control sample. -&gt; </a:t>
            </a:r>
            <a:r>
              <a:rPr lang="en-US" dirty="0">
                <a:solidFill>
                  <a:schemeClr val="bg1"/>
                </a:solidFill>
                <a:latin typeface="+mj-lt"/>
              </a:rPr>
              <a:t>More females than males are viewing and engaging with misinformation</a:t>
            </a:r>
          </a:p>
          <a:p>
            <a:pPr marL="152397"/>
            <a:endParaRPr lang="en-US" dirty="0">
              <a:solidFill>
                <a:schemeClr val="bg1"/>
              </a:solidFill>
            </a:endParaRPr>
          </a:p>
          <a:p>
            <a:pPr marL="152397"/>
            <a:r>
              <a:rPr lang="en-US" dirty="0">
                <a:solidFill>
                  <a:schemeClr val="bg1"/>
                </a:solidFill>
              </a:rPr>
              <a:t>This should be kept in mind when developing misinformation interventions</a:t>
            </a:r>
          </a:p>
        </p:txBody>
      </p:sp>
      <p:pic>
        <p:nvPicPr>
          <p:cNvPr id="2" name="Picture 1" descr="A screenshot of a map&#10;&#10;Description automatically generated">
            <a:extLst>
              <a:ext uri="{FF2B5EF4-FFF2-40B4-BE49-F238E27FC236}">
                <a16:creationId xmlns:a16="http://schemas.microsoft.com/office/drawing/2014/main" id="{5512BA75-171E-2C63-196B-6D6E860E990B}"/>
              </a:ext>
            </a:extLst>
          </p:cNvPr>
          <p:cNvPicPr>
            <a:picLocks noChangeAspect="1"/>
          </p:cNvPicPr>
          <p:nvPr/>
        </p:nvPicPr>
        <p:blipFill>
          <a:blip r:embed="rId3"/>
          <a:stretch>
            <a:fillRect/>
          </a:stretch>
        </p:blipFill>
        <p:spPr>
          <a:xfrm>
            <a:off x="-21267" y="-63795"/>
            <a:ext cx="5126379" cy="6858000"/>
          </a:xfrm>
          <a:prstGeom prst="rect">
            <a:avLst/>
          </a:prstGeom>
        </p:spPr>
      </p:pic>
      <p:sp>
        <p:nvSpPr>
          <p:cNvPr id="3" name="Google Shape;92;p13">
            <a:extLst>
              <a:ext uri="{FF2B5EF4-FFF2-40B4-BE49-F238E27FC236}">
                <a16:creationId xmlns:a16="http://schemas.microsoft.com/office/drawing/2014/main" id="{01DAAFD5-9059-CBFB-0B93-FD05E584D347}"/>
              </a:ext>
            </a:extLst>
          </p:cNvPr>
          <p:cNvSpPr txBox="1"/>
          <p:nvPr/>
        </p:nvSpPr>
        <p:spPr>
          <a:xfrm>
            <a:off x="4214031" y="316810"/>
            <a:ext cx="9101989" cy="461665"/>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sz="2400" dirty="0">
                <a:solidFill>
                  <a:srgbClr val="FFCD00"/>
                </a:solidFill>
                <a:latin typeface="Calibri"/>
                <a:ea typeface="Calibri"/>
                <a:cs typeface="Calibri"/>
                <a:sym typeface="Calibri"/>
              </a:rPr>
              <a:t>Misinformation exposure on Facebook in EU countries</a:t>
            </a:r>
            <a:endParaRPr sz="2400" dirty="0">
              <a:solidFill>
                <a:srgbClr val="FFCD00"/>
              </a:solidFill>
              <a:latin typeface="Calibri"/>
              <a:ea typeface="Calibri"/>
              <a:cs typeface="Calibri"/>
              <a:sym typeface="Calibri"/>
            </a:endParaRPr>
          </a:p>
        </p:txBody>
      </p:sp>
    </p:spTree>
    <p:extLst>
      <p:ext uri="{BB962C8B-B14F-4D97-AF65-F5344CB8AC3E}">
        <p14:creationId xmlns:p14="http://schemas.microsoft.com/office/powerpoint/2010/main" val="707126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p:nvPr/>
        </p:nvSpPr>
        <p:spPr>
          <a:xfrm>
            <a:off x="-40514" y="-81024"/>
            <a:ext cx="12273023" cy="6160549"/>
          </a:xfrm>
          <a:prstGeom prst="rect">
            <a:avLst/>
          </a:prstGeom>
          <a:solidFill>
            <a:srgbClr val="1A1C3A"/>
          </a:solidFill>
          <a:ln w="12700" cap="flat" cmpd="sng">
            <a:solidFill>
              <a:srgbClr val="12132A"/>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txBox="1"/>
          <p:nvPr/>
        </p:nvSpPr>
        <p:spPr>
          <a:xfrm>
            <a:off x="1545002" y="3627523"/>
            <a:ext cx="9101989" cy="461665"/>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sz="2400" dirty="0">
                <a:solidFill>
                  <a:srgbClr val="FFCD00"/>
                </a:solidFill>
                <a:latin typeface="Calibri"/>
                <a:ea typeface="Calibri"/>
                <a:cs typeface="Calibri"/>
                <a:sym typeface="Calibri"/>
              </a:rPr>
              <a:t>IMPACT ASSESSMENT AND TAKE-AWAYS FROM NORDIS</a:t>
            </a:r>
            <a:endParaRPr sz="2400" dirty="0">
              <a:solidFill>
                <a:srgbClr val="FFCD00"/>
              </a:solidFill>
              <a:latin typeface="Calibri"/>
              <a:ea typeface="Calibri"/>
              <a:cs typeface="Calibri"/>
              <a:sym typeface="Calibri"/>
            </a:endParaRPr>
          </a:p>
        </p:txBody>
      </p:sp>
    </p:spTree>
    <p:extLst>
      <p:ext uri="{BB962C8B-B14F-4D97-AF65-F5344CB8AC3E}">
        <p14:creationId xmlns:p14="http://schemas.microsoft.com/office/powerpoint/2010/main" val="85110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703E-1B20-3406-184E-A90B75941982}"/>
              </a:ext>
            </a:extLst>
          </p:cNvPr>
          <p:cNvSpPr>
            <a:spLocks noGrp="1"/>
          </p:cNvSpPr>
          <p:nvPr>
            <p:ph type="title"/>
          </p:nvPr>
        </p:nvSpPr>
        <p:spPr>
          <a:xfrm>
            <a:off x="547743" y="375882"/>
            <a:ext cx="10515600" cy="1325563"/>
          </a:xfrm>
        </p:spPr>
        <p:txBody>
          <a:bodyPr/>
          <a:lstStyle/>
          <a:p>
            <a:r>
              <a:rPr lang="en-DK" dirty="0"/>
              <a:t>NORDIS: a shared infrastructure model</a:t>
            </a:r>
          </a:p>
        </p:txBody>
      </p:sp>
      <p:sp>
        <p:nvSpPr>
          <p:cNvPr id="3" name="Text Placeholder 2">
            <a:extLst>
              <a:ext uri="{FF2B5EF4-FFF2-40B4-BE49-F238E27FC236}">
                <a16:creationId xmlns:a16="http://schemas.microsoft.com/office/drawing/2014/main" id="{9A9440E1-DFDD-69F8-43D5-D26908FAF6F4}"/>
              </a:ext>
            </a:extLst>
          </p:cNvPr>
          <p:cNvSpPr>
            <a:spLocks noGrp="1"/>
          </p:cNvSpPr>
          <p:nvPr>
            <p:ph type="body" idx="1"/>
          </p:nvPr>
        </p:nvSpPr>
        <p:spPr/>
        <p:txBody>
          <a:bodyPr>
            <a:normAutofit fontScale="62500" lnSpcReduction="20000"/>
          </a:bodyPr>
          <a:lstStyle/>
          <a:p>
            <a:pPr marL="114300" indent="0">
              <a:buNone/>
            </a:pPr>
            <a:r>
              <a:rPr lang="en-GB" dirty="0">
                <a:solidFill>
                  <a:schemeClr val="tx1"/>
                </a:solidFill>
                <a:latin typeface="Roboto" panose="02000000000000000000" pitchFamily="2" charset="0"/>
              </a:rPr>
              <a:t>Created a shared </a:t>
            </a:r>
            <a:r>
              <a:rPr lang="en-GB" sz="2800" b="0" i="0" dirty="0">
                <a:solidFill>
                  <a:schemeClr val="tx1"/>
                </a:solidFill>
                <a:effectLst/>
                <a:latin typeface="Roboto" panose="02000000000000000000" pitchFamily="2" charset="0"/>
              </a:rPr>
              <a:t>model for tackling information disorders in digital media to ensure transparency in democracies </a:t>
            </a:r>
          </a:p>
          <a:p>
            <a:pPr marL="114300" indent="0">
              <a:buNone/>
            </a:pPr>
            <a:r>
              <a:rPr lang="en-GB" dirty="0">
                <a:solidFill>
                  <a:schemeClr val="tx1"/>
                </a:solidFill>
                <a:latin typeface="Roboto" panose="02000000000000000000" pitchFamily="2" charset="0"/>
              </a:rPr>
              <a:t>The model builds on shared cultures and higher degree of literacy than rest of Europe so not directly transferable but tools are</a:t>
            </a:r>
          </a:p>
          <a:p>
            <a:pPr marL="114300" indent="0">
              <a:buNone/>
            </a:pPr>
            <a:r>
              <a:rPr lang="en-DK" dirty="0"/>
              <a:t>The model (infrastructure) Benefits both NORDIS fact-checkers and researchers</a:t>
            </a:r>
          </a:p>
          <a:p>
            <a:r>
              <a:rPr lang="en-DK" dirty="0"/>
              <a:t>Researchers: valuable insides into the practises of the NORDIS fact-checkers and fact-checking data</a:t>
            </a:r>
          </a:p>
          <a:p>
            <a:r>
              <a:rPr lang="en-DK" dirty="0"/>
              <a:t>Fact-checkers: </a:t>
            </a:r>
          </a:p>
          <a:p>
            <a:pPr lvl="1"/>
            <a:r>
              <a:rPr lang="en-DK" dirty="0"/>
              <a:t>Access to emotion detection tool for Nordic languages, overviews of networks between disinformation actors, implementing image detection, Establishing the fact-checking tools database (can be found on </a:t>
            </a:r>
            <a:r>
              <a:rPr lang="en-DK" u="sng" dirty="0"/>
              <a:t>nordishub.eu)</a:t>
            </a:r>
          </a:p>
          <a:p>
            <a:pPr marL="114300" indent="0">
              <a:buNone/>
            </a:pPr>
            <a:r>
              <a:rPr lang="en-DK" dirty="0"/>
              <a:t>Benefits of a stronger Nordic fact-checking network</a:t>
            </a:r>
          </a:p>
          <a:p>
            <a:r>
              <a:rPr lang="en-GB" dirty="0"/>
              <a:t>Weekly fact-checker meetings to share insights and discuss findings and fact-checks in progress</a:t>
            </a:r>
          </a:p>
          <a:p>
            <a:r>
              <a:rPr lang="en-GB" dirty="0"/>
              <a:t>A</a:t>
            </a:r>
            <a:r>
              <a:rPr lang="en-DK" dirty="0"/>
              <a:t>ctive communication channels: helps spot </a:t>
            </a:r>
            <a:r>
              <a:rPr lang="en-GB" dirty="0"/>
              <a:t>cross-propagation + produce collaborative factchecks</a:t>
            </a:r>
            <a:endParaRPr lang="en-DK" dirty="0"/>
          </a:p>
          <a:p>
            <a:r>
              <a:rPr lang="en-GB" dirty="0"/>
              <a:t>E</a:t>
            </a:r>
            <a:r>
              <a:rPr lang="en-DK" dirty="0"/>
              <a:t>specially beneficial to smaller fact-checking organisations</a:t>
            </a:r>
          </a:p>
          <a:p>
            <a:pPr lvl="1"/>
            <a:endParaRPr lang="en-DK" dirty="0"/>
          </a:p>
        </p:txBody>
      </p:sp>
    </p:spTree>
    <p:extLst>
      <p:ext uri="{BB962C8B-B14F-4D97-AF65-F5344CB8AC3E}">
        <p14:creationId xmlns:p14="http://schemas.microsoft.com/office/powerpoint/2010/main" val="508803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83A-08D8-B521-1B31-A23F6DA75B7B}"/>
              </a:ext>
            </a:extLst>
          </p:cNvPr>
          <p:cNvSpPr>
            <a:spLocks noGrp="1"/>
          </p:cNvSpPr>
          <p:nvPr>
            <p:ph type="title"/>
          </p:nvPr>
        </p:nvSpPr>
        <p:spPr/>
        <p:txBody>
          <a:bodyPr>
            <a:normAutofit fontScale="90000"/>
          </a:bodyPr>
          <a:lstStyle/>
          <a:p>
            <a:r>
              <a:rPr lang="en-GB" dirty="0"/>
              <a:t>Takeaway: L</a:t>
            </a:r>
            <a:r>
              <a:rPr lang="en-DK" dirty="0"/>
              <a:t>eading interdisciplinary projects</a:t>
            </a:r>
          </a:p>
        </p:txBody>
      </p:sp>
      <p:sp>
        <p:nvSpPr>
          <p:cNvPr id="3" name="Text Placeholder 2">
            <a:extLst>
              <a:ext uri="{FF2B5EF4-FFF2-40B4-BE49-F238E27FC236}">
                <a16:creationId xmlns:a16="http://schemas.microsoft.com/office/drawing/2014/main" id="{8A5D227D-218D-EBDB-8CCC-56A2EE70D7BB}"/>
              </a:ext>
            </a:extLst>
          </p:cNvPr>
          <p:cNvSpPr>
            <a:spLocks noGrp="1"/>
          </p:cNvSpPr>
          <p:nvPr>
            <p:ph type="body" idx="1"/>
          </p:nvPr>
        </p:nvSpPr>
        <p:spPr>
          <a:xfrm>
            <a:off x="415600" y="1891635"/>
            <a:ext cx="6006715" cy="4042501"/>
          </a:xfrm>
        </p:spPr>
        <p:txBody>
          <a:bodyPr>
            <a:normAutofit fontScale="62500" lnSpcReduction="20000"/>
          </a:bodyPr>
          <a:lstStyle/>
          <a:p>
            <a:r>
              <a:rPr lang="en-GB" dirty="0"/>
              <a:t>I</a:t>
            </a:r>
            <a:r>
              <a:rPr lang="en-DK" dirty="0"/>
              <a:t>t is a strength that any given partner is interdisciplinary – if problems arise other partners can take over</a:t>
            </a:r>
          </a:p>
          <a:p>
            <a:endParaRPr lang="en-DK" dirty="0"/>
          </a:p>
          <a:p>
            <a:r>
              <a:rPr lang="en-GB" dirty="0"/>
              <a:t>T</a:t>
            </a:r>
            <a:r>
              <a:rPr lang="en-DK" dirty="0"/>
              <a:t>his is especially important when data </a:t>
            </a:r>
            <a:r>
              <a:rPr lang="en-GB" dirty="0"/>
              <a:t>processing is required as these processes are almost impossible legally across countries at a fast pace</a:t>
            </a:r>
          </a:p>
          <a:p>
            <a:pPr marL="152396" indent="0">
              <a:buNone/>
            </a:pPr>
            <a:endParaRPr lang="en-GB" dirty="0"/>
          </a:p>
          <a:p>
            <a:pPr marL="152396" indent="0">
              <a:buNone/>
            </a:pPr>
            <a:r>
              <a:rPr lang="en-GB" dirty="0"/>
              <a:t>Should I do it again, I would:</a:t>
            </a:r>
          </a:p>
          <a:p>
            <a:endParaRPr lang="en-GB" dirty="0"/>
          </a:p>
          <a:p>
            <a:r>
              <a:rPr lang="en-GB" dirty="0"/>
              <a:t>prioritize to have a dedicated communication team member under PI-partner servicing all partners</a:t>
            </a:r>
          </a:p>
          <a:p>
            <a:endParaRPr lang="en-GB" dirty="0"/>
          </a:p>
          <a:p>
            <a:r>
              <a:rPr lang="en-GB" dirty="0"/>
              <a:t>insist on all academic reports being kept short as executive summaries referring to a full academic journal article preprint and not the opposite</a:t>
            </a:r>
          </a:p>
          <a:p>
            <a:endParaRPr lang="en-GB" dirty="0"/>
          </a:p>
          <a:p>
            <a:r>
              <a:rPr lang="en-GB" dirty="0"/>
              <a:t>Prioritize a more integrated and systematic use of advisory board and confirmed letters of support actors e.g. new threats and technology semester talks </a:t>
            </a:r>
            <a:endParaRPr lang="en-DK" dirty="0"/>
          </a:p>
          <a:p>
            <a:endParaRPr lang="en-DK" dirty="0"/>
          </a:p>
        </p:txBody>
      </p:sp>
      <p:pic>
        <p:nvPicPr>
          <p:cNvPr id="4" name="Picture 2">
            <a:extLst>
              <a:ext uri="{FF2B5EF4-FFF2-40B4-BE49-F238E27FC236}">
                <a16:creationId xmlns:a16="http://schemas.microsoft.com/office/drawing/2014/main" id="{9301116C-BA24-0FB7-2D67-B1294BB0BF73}"/>
              </a:ext>
            </a:extLst>
          </p:cNvPr>
          <p:cNvPicPr>
            <a:picLocks noChangeAspect="1" noChangeArrowheads="1"/>
          </p:cNvPicPr>
          <p:nvPr/>
        </p:nvPicPr>
        <p:blipFill>
          <a:blip r:embed="rId2"/>
          <a:srcRect/>
          <a:stretch/>
        </p:blipFill>
        <p:spPr bwMode="auto">
          <a:xfrm>
            <a:off x="6664975" y="1999027"/>
            <a:ext cx="5527025" cy="311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283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0E5278D4-0546-AB43-8611-3688A394F293}"/>
              </a:ext>
            </a:extLst>
          </p:cNvPr>
          <p:cNvSpPr/>
          <p:nvPr/>
        </p:nvSpPr>
        <p:spPr>
          <a:xfrm>
            <a:off x="0" y="0"/>
            <a:ext cx="12273023" cy="6160549"/>
          </a:xfrm>
          <a:prstGeom prst="rect">
            <a:avLst/>
          </a:prstGeom>
          <a:solidFill>
            <a:srgbClr val="1A1C3A"/>
          </a:solidFill>
          <a:ln w="12700">
            <a:solidFill>
              <a:srgbClr val="12132A"/>
            </a:solidFill>
            <a:miter/>
          </a:ln>
        </p:spPr>
        <p:txBody>
          <a:bodyPr lIns="45719" rIns="45719" anchor="ctr"/>
          <a:lstStyle/>
          <a:p>
            <a:pPr algn="ctr">
              <a:defRPr>
                <a:solidFill>
                  <a:srgbClr val="FFFFFF"/>
                </a:solidFill>
              </a:defRPr>
            </a:pPr>
            <a:endParaRPr dirty="0"/>
          </a:p>
        </p:txBody>
      </p:sp>
      <p:pic>
        <p:nvPicPr>
          <p:cNvPr id="4" name="Picture 10" descr="Picture 10">
            <a:extLst>
              <a:ext uri="{FF2B5EF4-FFF2-40B4-BE49-F238E27FC236}">
                <a16:creationId xmlns:a16="http://schemas.microsoft.com/office/drawing/2014/main" id="{E615E9EC-50D0-734C-997A-75F2699B0EEA}"/>
              </a:ext>
            </a:extLst>
          </p:cNvPr>
          <p:cNvPicPr>
            <a:picLocks noChangeAspect="1"/>
          </p:cNvPicPr>
          <p:nvPr/>
        </p:nvPicPr>
        <p:blipFill>
          <a:blip r:embed="rId3"/>
          <a:srcRect b="20127"/>
          <a:stretch>
            <a:fillRect/>
          </a:stretch>
        </p:blipFill>
        <p:spPr>
          <a:xfrm>
            <a:off x="9749808" y="-81023"/>
            <a:ext cx="2288326" cy="1827762"/>
          </a:xfrm>
          <a:prstGeom prst="rect">
            <a:avLst/>
          </a:prstGeom>
          <a:ln w="12700">
            <a:miter lim="400000"/>
          </a:ln>
        </p:spPr>
      </p:pic>
      <p:sp>
        <p:nvSpPr>
          <p:cNvPr id="12" name="TextBox 4">
            <a:extLst>
              <a:ext uri="{FF2B5EF4-FFF2-40B4-BE49-F238E27FC236}">
                <a16:creationId xmlns:a16="http://schemas.microsoft.com/office/drawing/2014/main" id="{9523E76E-858B-7445-8BDC-13CDAA2847B9}"/>
              </a:ext>
            </a:extLst>
          </p:cNvPr>
          <p:cNvSpPr txBox="1"/>
          <p:nvPr/>
        </p:nvSpPr>
        <p:spPr>
          <a:xfrm>
            <a:off x="5025445" y="2191377"/>
            <a:ext cx="353489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2400">
                <a:solidFill>
                  <a:schemeClr val="accent2"/>
                </a:solidFill>
              </a:defRPr>
            </a:lvl1pPr>
          </a:lstStyle>
          <a:p>
            <a:pPr algn="l"/>
            <a:r>
              <a:rPr lang="en-US" sz="3600" b="1" dirty="0">
                <a:solidFill>
                  <a:srgbClr val="FFCD00"/>
                </a:solidFill>
              </a:rPr>
              <a:t>Thank you! </a:t>
            </a:r>
          </a:p>
        </p:txBody>
      </p:sp>
      <p:sp>
        <p:nvSpPr>
          <p:cNvPr id="10" name="TextBox 9">
            <a:extLst>
              <a:ext uri="{FF2B5EF4-FFF2-40B4-BE49-F238E27FC236}">
                <a16:creationId xmlns:a16="http://schemas.microsoft.com/office/drawing/2014/main" id="{ECDA67DA-9047-A61C-F52E-759C5FB118ED}"/>
              </a:ext>
            </a:extLst>
          </p:cNvPr>
          <p:cNvSpPr txBox="1"/>
          <p:nvPr/>
        </p:nvSpPr>
        <p:spPr>
          <a:xfrm>
            <a:off x="2123802" y="4434154"/>
            <a:ext cx="8399098" cy="677108"/>
          </a:xfrm>
          <a:prstGeom prst="rect">
            <a:avLst/>
          </a:prstGeom>
          <a:noFill/>
        </p:spPr>
        <p:txBody>
          <a:bodyPr wrap="square" rtlCol="0">
            <a:spAutoFit/>
          </a:bodyPr>
          <a:lstStyle/>
          <a:p>
            <a:pPr algn="ctr"/>
            <a:r>
              <a:rPr lang="en-GB" sz="2000" b="1" dirty="0">
                <a:solidFill>
                  <a:srgbClr val="FDCD00"/>
                </a:solidFill>
              </a:rPr>
              <a:t>Visit the NORDIS website!</a:t>
            </a:r>
          </a:p>
          <a:p>
            <a:pPr algn="ctr"/>
            <a:r>
              <a:rPr lang="da-DK" sz="1800" u="sng" dirty="0" err="1">
                <a:solidFill>
                  <a:schemeClr val="bg1"/>
                </a:solidFill>
              </a:rPr>
              <a:t>www.nordishub.eu</a:t>
            </a:r>
            <a:endParaRPr lang="en-DK" sz="1800" u="sng" dirty="0">
              <a:solidFill>
                <a:schemeClr val="bg1"/>
              </a:solidFill>
            </a:endParaRPr>
          </a:p>
        </p:txBody>
      </p:sp>
    </p:spTree>
    <p:extLst>
      <p:ext uri="{BB962C8B-B14F-4D97-AF65-F5344CB8AC3E}">
        <p14:creationId xmlns:p14="http://schemas.microsoft.com/office/powerpoint/2010/main" val="233044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3C7AA4A-1472-B223-44C1-72F51752EB16}"/>
              </a:ext>
            </a:extLst>
          </p:cNvPr>
          <p:cNvPicPr>
            <a:picLocks noChangeAspect="1"/>
          </p:cNvPicPr>
          <p:nvPr/>
        </p:nvPicPr>
        <p:blipFill>
          <a:blip r:embed="rId3"/>
          <a:stretch>
            <a:fillRect/>
          </a:stretch>
        </p:blipFill>
        <p:spPr>
          <a:xfrm>
            <a:off x="1374473" y="685753"/>
            <a:ext cx="2602655" cy="3688802"/>
          </a:xfrm>
          <a:prstGeom prst="rect">
            <a:avLst/>
          </a:prstGeom>
        </p:spPr>
      </p:pic>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C6CC024-403B-AB45-4FB7-85ACDC083880}"/>
              </a:ext>
            </a:extLst>
          </p:cNvPr>
          <p:cNvSpPr>
            <a:spLocks noGrp="1"/>
          </p:cNvSpPr>
          <p:nvPr>
            <p:ph type="subTitle" idx="1"/>
          </p:nvPr>
        </p:nvSpPr>
        <p:spPr>
          <a:xfrm>
            <a:off x="823442" y="4541263"/>
            <a:ext cx="4662957" cy="1395022"/>
          </a:xfrm>
        </p:spPr>
        <p:txBody>
          <a:bodyPr anchor="t">
            <a:normAutofit/>
          </a:bodyPr>
          <a:lstStyle/>
          <a:p>
            <a:pPr algn="l"/>
            <a:r>
              <a:rPr lang="en-US" sz="3200" b="1" dirty="0">
                <a:solidFill>
                  <a:srgbClr val="FFFFFF"/>
                </a:solidFill>
              </a:rPr>
              <a:t>THE SEARCH FOR SSH…</a:t>
            </a:r>
          </a:p>
        </p:txBody>
      </p:sp>
      <p:pic>
        <p:nvPicPr>
          <p:cNvPr id="4" name="Picture 3">
            <a:extLst>
              <a:ext uri="{FF2B5EF4-FFF2-40B4-BE49-F238E27FC236}">
                <a16:creationId xmlns:a16="http://schemas.microsoft.com/office/drawing/2014/main" id="{9713ABB8-2C38-B2DD-338E-13CD68763036}"/>
              </a:ext>
            </a:extLst>
          </p:cNvPr>
          <p:cNvPicPr>
            <a:picLocks noChangeAspect="1"/>
          </p:cNvPicPr>
          <p:nvPr/>
        </p:nvPicPr>
        <p:blipFill>
          <a:blip r:embed="rId4"/>
          <a:stretch>
            <a:fillRect/>
          </a:stretch>
        </p:blipFill>
        <p:spPr>
          <a:xfrm>
            <a:off x="7052146" y="463404"/>
            <a:ext cx="4206543" cy="5553193"/>
          </a:xfrm>
          <a:prstGeom prst="rect">
            <a:avLst/>
          </a:prstGeom>
        </p:spPr>
      </p:pic>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for an easy european social service&#10;&#10;Description automatically generated with medium confidence">
            <a:extLst>
              <a:ext uri="{FF2B5EF4-FFF2-40B4-BE49-F238E27FC236}">
                <a16:creationId xmlns:a16="http://schemas.microsoft.com/office/drawing/2014/main" id="{6B87EA0A-DDB8-DD68-4D36-4947211BE7BC}"/>
              </a:ext>
            </a:extLst>
          </p:cNvPr>
          <p:cNvPicPr>
            <a:picLocks noChangeAspect="1"/>
          </p:cNvPicPr>
          <p:nvPr/>
        </p:nvPicPr>
        <p:blipFill>
          <a:blip r:embed="rId5"/>
          <a:stretch>
            <a:fillRect/>
          </a:stretch>
        </p:blipFill>
        <p:spPr>
          <a:xfrm>
            <a:off x="34062" y="5536873"/>
            <a:ext cx="2606661" cy="1270747"/>
          </a:xfrm>
          <a:prstGeom prst="rect">
            <a:avLst/>
          </a:prstGeom>
        </p:spPr>
      </p:pic>
    </p:spTree>
    <p:extLst>
      <p:ext uri="{BB962C8B-B14F-4D97-AF65-F5344CB8AC3E}">
        <p14:creationId xmlns:p14="http://schemas.microsoft.com/office/powerpoint/2010/main" val="3019705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98C6-F0E9-AC1D-2688-CCF354B9A1D2}"/>
              </a:ext>
            </a:extLst>
          </p:cNvPr>
          <p:cNvSpPr>
            <a:spLocks noGrp="1"/>
          </p:cNvSpPr>
          <p:nvPr>
            <p:ph type="title"/>
          </p:nvPr>
        </p:nvSpPr>
        <p:spPr/>
        <p:txBody>
          <a:bodyPr/>
          <a:lstStyle/>
          <a:p>
            <a:r>
              <a:rPr lang="en-DK" dirty="0"/>
              <a:t>Takeaways	</a:t>
            </a:r>
          </a:p>
        </p:txBody>
      </p:sp>
      <p:sp>
        <p:nvSpPr>
          <p:cNvPr id="3" name="Text Placeholder 2">
            <a:extLst>
              <a:ext uri="{FF2B5EF4-FFF2-40B4-BE49-F238E27FC236}">
                <a16:creationId xmlns:a16="http://schemas.microsoft.com/office/drawing/2014/main" id="{D8BB6471-C260-D28B-BCC8-6A538C87BA52}"/>
              </a:ext>
            </a:extLst>
          </p:cNvPr>
          <p:cNvSpPr>
            <a:spLocks noGrp="1"/>
          </p:cNvSpPr>
          <p:nvPr>
            <p:ph type="body" idx="1"/>
          </p:nvPr>
        </p:nvSpPr>
        <p:spPr/>
        <p:txBody>
          <a:bodyPr>
            <a:normAutofit fontScale="77500" lnSpcReduction="20000"/>
          </a:bodyPr>
          <a:lstStyle/>
          <a:p>
            <a:r>
              <a:rPr lang="en-DK" dirty="0"/>
              <a:t>Many ARTS and Social Science labs are interdisciplinary in themselves – therefore EU should design calls that ask for </a:t>
            </a:r>
            <a:r>
              <a:rPr lang="en-DK" b="1" dirty="0"/>
              <a:t>diverse background of the team members </a:t>
            </a:r>
            <a:r>
              <a:rPr lang="en-DK" dirty="0"/>
              <a:t>in the consortium instead of crossfaculties – and </a:t>
            </a:r>
            <a:r>
              <a:rPr lang="en-DK" b="1" dirty="0"/>
              <a:t>budgets are too small for ARTS and Social Science</a:t>
            </a:r>
            <a:r>
              <a:rPr lang="en-DK" dirty="0"/>
              <a:t> to run these interdisciplinary labs.</a:t>
            </a:r>
          </a:p>
          <a:p>
            <a:r>
              <a:rPr lang="en-DK" dirty="0"/>
              <a:t>It is a false assumption that tech innovations can only happen when led by STEM – instead ARTS and Social Science can lead tech innovation that creates </a:t>
            </a:r>
            <a:r>
              <a:rPr lang="en-DK" b="1" dirty="0"/>
              <a:t>immediate, shortterm</a:t>
            </a:r>
            <a:r>
              <a:rPr lang="en-DK" dirty="0"/>
              <a:t> and </a:t>
            </a:r>
            <a:r>
              <a:rPr lang="en-DK" b="1" dirty="0"/>
              <a:t>longterm</a:t>
            </a:r>
            <a:r>
              <a:rPr lang="en-DK" dirty="0"/>
              <a:t> impact as the fields are closer to use-case-scenarios, policy and regulatory processes.</a:t>
            </a:r>
          </a:p>
          <a:p>
            <a:r>
              <a:rPr lang="en-DK" dirty="0"/>
              <a:t>ARTS and Social Science are undervalued as they are able to monitor, evaluate and build much needed optimal </a:t>
            </a:r>
            <a:r>
              <a:rPr lang="en-DK" b="1" dirty="0"/>
              <a:t>collective behavioral infrastructure </a:t>
            </a:r>
            <a:r>
              <a:rPr lang="en-DK" dirty="0"/>
              <a:t>solutions to solve grand challenges and implement in new and existing technical contexts.</a:t>
            </a:r>
          </a:p>
          <a:p>
            <a:r>
              <a:rPr lang="en-GB" b="1" dirty="0"/>
              <a:t>S</a:t>
            </a:r>
            <a:r>
              <a:rPr lang="en-DK" b="1" dirty="0"/>
              <a:t>ustainability </a:t>
            </a:r>
            <a:r>
              <a:rPr lang="en-DK" dirty="0"/>
              <a:t>require new application process -&gt; too short-term for great recruitment –&gt; why not flag this in the first application and then prolong after review without new application.</a:t>
            </a:r>
          </a:p>
        </p:txBody>
      </p:sp>
    </p:spTree>
    <p:extLst>
      <p:ext uri="{BB962C8B-B14F-4D97-AF65-F5344CB8AC3E}">
        <p14:creationId xmlns:p14="http://schemas.microsoft.com/office/powerpoint/2010/main" val="8814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6D810-C415-E1F1-94F6-EB9B02F623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6098D7-AE7C-48BA-3B91-E8DED422E7FB}"/>
              </a:ext>
            </a:extLst>
          </p:cNvPr>
          <p:cNvSpPr>
            <a:spLocks noGrp="1"/>
          </p:cNvSpPr>
          <p:nvPr>
            <p:ph idx="1"/>
          </p:nvPr>
        </p:nvSpPr>
        <p:spPr/>
        <p:txBody>
          <a:bodyPr/>
          <a:lstStyle/>
          <a:p>
            <a:r>
              <a:rPr lang="en-US" dirty="0"/>
              <a:t>Slide of the data from the integration report showing how many projects and what proportion of the projects were ‘SSH’</a:t>
            </a:r>
          </a:p>
          <a:p>
            <a:r>
              <a:rPr lang="en-US" dirty="0"/>
              <a:t>Slide from the integration report showing the SSH topics that are most represented in the projects…to be contrasted with the slides using </a:t>
            </a:r>
            <a:r>
              <a:rPr lang="en-US" dirty="0" err="1"/>
              <a:t>EurSciVoc</a:t>
            </a:r>
            <a:r>
              <a:rPr lang="en-US" dirty="0"/>
              <a:t> and Scopus publications classifications to show which …</a:t>
            </a:r>
          </a:p>
          <a:p>
            <a:endParaRPr lang="en-US" dirty="0"/>
          </a:p>
          <a:p>
            <a:endParaRPr lang="en-US" dirty="0"/>
          </a:p>
        </p:txBody>
      </p:sp>
      <p:pic>
        <p:nvPicPr>
          <p:cNvPr id="4" name="Content Placeholder 3">
            <a:extLst>
              <a:ext uri="{FF2B5EF4-FFF2-40B4-BE49-F238E27FC236}">
                <a16:creationId xmlns:a16="http://schemas.microsoft.com/office/drawing/2014/main" id="{899DB012-847D-96A1-7408-5FCACC9F3AD9}"/>
              </a:ext>
            </a:extLst>
          </p:cNvPr>
          <p:cNvPicPr>
            <a:picLocks noChangeAspect="1"/>
          </p:cNvPicPr>
          <p:nvPr/>
        </p:nvPicPr>
        <p:blipFill>
          <a:blip r:embed="rId2"/>
          <a:stretch>
            <a:fillRect/>
          </a:stretch>
        </p:blipFill>
        <p:spPr>
          <a:xfrm>
            <a:off x="1267880" y="4053042"/>
            <a:ext cx="4828120" cy="2439833"/>
          </a:xfrm>
          <a:prstGeom prst="rect">
            <a:avLst/>
          </a:prstGeom>
        </p:spPr>
      </p:pic>
    </p:spTree>
    <p:extLst>
      <p:ext uri="{BB962C8B-B14F-4D97-AF65-F5344CB8AC3E}">
        <p14:creationId xmlns:p14="http://schemas.microsoft.com/office/powerpoint/2010/main" val="1647463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C9FF-10D2-D5E3-A6AF-FD676F96808E}"/>
              </a:ext>
            </a:extLst>
          </p:cNvPr>
          <p:cNvSpPr>
            <a:spLocks noGrp="1"/>
          </p:cNvSpPr>
          <p:nvPr>
            <p:ph type="title"/>
          </p:nvPr>
        </p:nvSpPr>
        <p:spPr/>
        <p:txBody>
          <a:bodyPr/>
          <a:lstStyle/>
          <a:p>
            <a:r>
              <a:rPr lang="en-US" dirty="0"/>
              <a:t>Jean Eric </a:t>
            </a:r>
            <a:r>
              <a:rPr lang="en-US" dirty="0" err="1"/>
              <a:t>Pacquet</a:t>
            </a:r>
            <a:r>
              <a:rPr lang="en-US" dirty="0"/>
              <a:t> SSH Integration report</a:t>
            </a:r>
          </a:p>
        </p:txBody>
      </p:sp>
      <p:sp>
        <p:nvSpPr>
          <p:cNvPr id="3" name="Content Placeholder 2">
            <a:extLst>
              <a:ext uri="{FF2B5EF4-FFF2-40B4-BE49-F238E27FC236}">
                <a16:creationId xmlns:a16="http://schemas.microsoft.com/office/drawing/2014/main" id="{035D71F7-DAC8-F4A0-634B-E4CC11C0F628}"/>
              </a:ext>
            </a:extLst>
          </p:cNvPr>
          <p:cNvSpPr>
            <a:spLocks noGrp="1"/>
          </p:cNvSpPr>
          <p:nvPr>
            <p:ph idx="1"/>
          </p:nvPr>
        </p:nvSpPr>
        <p:spPr>
          <a:xfrm>
            <a:off x="838200" y="2133599"/>
            <a:ext cx="10515600" cy="4359276"/>
          </a:xfrm>
        </p:spPr>
        <p:txBody>
          <a:bodyPr>
            <a:normAutofit fontScale="92500" lnSpcReduction="20000"/>
          </a:bodyPr>
          <a:lstStyle/>
          <a:p>
            <a:r>
              <a:rPr lang="en-GB" dirty="0">
                <a:effectLst/>
                <a:latin typeface="Verdana" panose="020B0604030504040204" pitchFamily="34" charset="0"/>
              </a:rPr>
              <a:t>The results are encouraging. The number of SSH-flagged topics, the number of SSH-intensive projects, the overall budget and the funding going to the SSH community all increased significantly compared with previous years. However, what matters in the end is the societal impact that greater SSH integration may have in the future. Thus, while the findings in this report give grounds for optimism, the future will have to confirm the degree of success achieved. </a:t>
            </a:r>
          </a:p>
          <a:p>
            <a:r>
              <a:rPr lang="en-GB" dirty="0">
                <a:effectLst/>
                <a:latin typeface="Verdana" panose="020B0604030504040204" pitchFamily="34" charset="0"/>
              </a:rPr>
              <a:t>The effectiveness of SSH integration must be assessed from an increasingly qualitative (rather than quantitative) perspective. To this end, DG Research and Innovation (R&amp;I) has been working intensively on key strategic orientations and key pathways to impact for the new Horizon Europe programme. </a:t>
            </a:r>
          </a:p>
          <a:p>
            <a:endParaRPr lang="en-US" dirty="0"/>
          </a:p>
        </p:txBody>
      </p:sp>
    </p:spTree>
    <p:extLst>
      <p:ext uri="{BB962C8B-B14F-4D97-AF65-F5344CB8AC3E}">
        <p14:creationId xmlns:p14="http://schemas.microsoft.com/office/powerpoint/2010/main" val="2576404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69AA7-9C9E-544E-BAF9-99706414D1A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DIFFERENT ASPECTS OF SSH INTEGRATION</a:t>
            </a:r>
            <a:endParaRPr lang="en-US" sz="4000" dirty="0">
              <a:solidFill>
                <a:srgbClr val="FFFFFF"/>
              </a:solidFill>
            </a:endParaRPr>
          </a:p>
        </p:txBody>
      </p:sp>
      <p:sp>
        <p:nvSpPr>
          <p:cNvPr id="5" name="Content Placeholder 4">
            <a:extLst>
              <a:ext uri="{FF2B5EF4-FFF2-40B4-BE49-F238E27FC236}">
                <a16:creationId xmlns:a16="http://schemas.microsoft.com/office/drawing/2014/main" id="{FBBF7C7D-5ADE-C39E-47A1-94DF9FB85F19}"/>
              </a:ext>
            </a:extLst>
          </p:cNvPr>
          <p:cNvSpPr>
            <a:spLocks noGrp="1"/>
          </p:cNvSpPr>
          <p:nvPr>
            <p:ph idx="1"/>
          </p:nvPr>
        </p:nvSpPr>
        <p:spPr>
          <a:xfrm>
            <a:off x="7151914" y="2558050"/>
            <a:ext cx="4201886" cy="3908063"/>
          </a:xfrm>
        </p:spPr>
        <p:txBody>
          <a:bodyPr/>
          <a:lstStyle/>
          <a:p>
            <a:r>
              <a:rPr lang="en-US" i="1">
                <a:latin typeface="+mn-lt"/>
              </a:rPr>
              <a:t>Who</a:t>
            </a:r>
            <a:r>
              <a:rPr lang="en-US">
                <a:latin typeface="+mn-lt"/>
              </a:rPr>
              <a:t> is involved?</a:t>
            </a:r>
          </a:p>
          <a:p>
            <a:r>
              <a:rPr lang="en-US">
                <a:latin typeface="+mn-lt"/>
              </a:rPr>
              <a:t>What are the project’s </a:t>
            </a:r>
            <a:r>
              <a:rPr lang="en-US" i="1">
                <a:latin typeface="+mn-lt"/>
              </a:rPr>
              <a:t>concepts and topics </a:t>
            </a:r>
            <a:r>
              <a:rPr lang="en-US">
                <a:latin typeface="+mn-lt"/>
              </a:rPr>
              <a:t>(theories, methods, goals…)?</a:t>
            </a:r>
          </a:p>
          <a:p>
            <a:r>
              <a:rPr lang="en-US">
                <a:latin typeface="+mn-lt"/>
              </a:rPr>
              <a:t>What are the </a:t>
            </a:r>
            <a:r>
              <a:rPr lang="en-US" i="1">
                <a:latin typeface="+mn-lt"/>
              </a:rPr>
              <a:t>results</a:t>
            </a:r>
            <a:r>
              <a:rPr lang="en-US">
                <a:latin typeface="+mn-lt"/>
              </a:rPr>
              <a:t>?</a:t>
            </a:r>
          </a:p>
        </p:txBody>
      </p:sp>
      <p:pic>
        <p:nvPicPr>
          <p:cNvPr id="6" name="Content Placeholder 13" descr="A black background with a black square&#10;&#10;Description automatically generated with medium confidence">
            <a:extLst>
              <a:ext uri="{FF2B5EF4-FFF2-40B4-BE49-F238E27FC236}">
                <a16:creationId xmlns:a16="http://schemas.microsoft.com/office/drawing/2014/main" id="{D885A60D-D747-D16A-7716-AE35333EBE0E}"/>
              </a:ext>
            </a:extLst>
          </p:cNvPr>
          <p:cNvPicPr>
            <a:picLocks noChangeAspect="1"/>
          </p:cNvPicPr>
          <p:nvPr/>
        </p:nvPicPr>
        <p:blipFill>
          <a:blip r:embed="rId3"/>
          <a:stretch/>
        </p:blipFill>
        <p:spPr>
          <a:xfrm>
            <a:off x="772467" y="2838292"/>
            <a:ext cx="5145732" cy="2367037"/>
          </a:xfrm>
          <a:prstGeom prst="rect">
            <a:avLst/>
          </a:prstGeom>
          <a:noFill/>
        </p:spPr>
      </p:pic>
      <p:pic>
        <p:nvPicPr>
          <p:cNvPr id="7" name="Graphic 6" descr="Woman Shrugging outline">
            <a:extLst>
              <a:ext uri="{FF2B5EF4-FFF2-40B4-BE49-F238E27FC236}">
                <a16:creationId xmlns:a16="http://schemas.microsoft.com/office/drawing/2014/main" id="{67B7D05A-8435-FFD9-207A-A574BAD329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994557"/>
            <a:ext cx="914400" cy="914400"/>
          </a:xfrm>
          <a:prstGeom prst="rect">
            <a:avLst/>
          </a:prstGeom>
        </p:spPr>
      </p:pic>
      <p:pic>
        <p:nvPicPr>
          <p:cNvPr id="9" name="Graphic 8" descr="Man outline">
            <a:extLst>
              <a:ext uri="{FF2B5EF4-FFF2-40B4-BE49-F238E27FC236}">
                <a16:creationId xmlns:a16="http://schemas.microsoft.com/office/drawing/2014/main" id="{76483BB4-1EEF-D700-1060-7770DA7D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021810"/>
            <a:ext cx="914400" cy="914400"/>
          </a:xfrm>
          <a:prstGeom prst="rect">
            <a:avLst/>
          </a:prstGeom>
        </p:spPr>
      </p:pic>
      <p:pic>
        <p:nvPicPr>
          <p:cNvPr id="11" name="Graphic 10" descr="Document outline">
            <a:extLst>
              <a:ext uri="{FF2B5EF4-FFF2-40B4-BE49-F238E27FC236}">
                <a16:creationId xmlns:a16="http://schemas.microsoft.com/office/drawing/2014/main" id="{316D3148-88B7-2343-B90E-E7B7ABD160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6266" y="2558050"/>
            <a:ext cx="914400" cy="914400"/>
          </a:xfrm>
          <a:prstGeom prst="rect">
            <a:avLst/>
          </a:prstGeom>
        </p:spPr>
      </p:pic>
      <p:pic>
        <p:nvPicPr>
          <p:cNvPr id="13" name="Graphic 12" descr="Document outline">
            <a:extLst>
              <a:ext uri="{FF2B5EF4-FFF2-40B4-BE49-F238E27FC236}">
                <a16:creationId xmlns:a16="http://schemas.microsoft.com/office/drawing/2014/main" id="{B164DE70-D589-85B9-1D15-5EF12D1CA0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41998" y="3677524"/>
            <a:ext cx="914400" cy="914400"/>
          </a:xfrm>
          <a:prstGeom prst="rect">
            <a:avLst/>
          </a:prstGeom>
        </p:spPr>
      </p:pic>
      <p:pic>
        <p:nvPicPr>
          <p:cNvPr id="15" name="Graphic 14" descr="Document outline">
            <a:extLst>
              <a:ext uri="{FF2B5EF4-FFF2-40B4-BE49-F238E27FC236}">
                <a16:creationId xmlns:a16="http://schemas.microsoft.com/office/drawing/2014/main" id="{B1B135E6-F00E-6243-BE4F-49096686F2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0828" y="4737296"/>
            <a:ext cx="914400" cy="914400"/>
          </a:xfrm>
          <a:prstGeom prst="rect">
            <a:avLst/>
          </a:prstGeom>
        </p:spPr>
      </p:pic>
      <p:pic>
        <p:nvPicPr>
          <p:cNvPr id="4" name="Picture 3" descr="A logo for a company&#10;&#10;Description automatically generated">
            <a:extLst>
              <a:ext uri="{FF2B5EF4-FFF2-40B4-BE49-F238E27FC236}">
                <a16:creationId xmlns:a16="http://schemas.microsoft.com/office/drawing/2014/main" id="{0E1EAE12-CDFC-6428-6664-920C1E8C3D58}"/>
              </a:ext>
            </a:extLst>
          </p:cNvPr>
          <p:cNvPicPr>
            <a:picLocks noChangeAspect="1"/>
          </p:cNvPicPr>
          <p:nvPr/>
        </p:nvPicPr>
        <p:blipFill>
          <a:blip r:embed="rId10"/>
          <a:stretch>
            <a:fillRect/>
          </a:stretch>
        </p:blipFill>
        <p:spPr>
          <a:xfrm>
            <a:off x="8713694" y="5122033"/>
            <a:ext cx="3347118" cy="1686110"/>
          </a:xfrm>
          <a:prstGeom prst="rect">
            <a:avLst/>
          </a:prstGeom>
        </p:spPr>
      </p:pic>
    </p:spTree>
    <p:extLst>
      <p:ext uri="{BB962C8B-B14F-4D97-AF65-F5344CB8AC3E}">
        <p14:creationId xmlns:p14="http://schemas.microsoft.com/office/powerpoint/2010/main" val="3804938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69AA7-9C9E-544E-BAF9-99706414D1A1}"/>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HORIZON 2020: SSH CLASSIFIED (EUROSCIVOC)</a:t>
            </a:r>
          </a:p>
        </p:txBody>
      </p:sp>
      <p:pic>
        <p:nvPicPr>
          <p:cNvPr id="4" name="Content Placeholder 3">
            <a:extLst>
              <a:ext uri="{FF2B5EF4-FFF2-40B4-BE49-F238E27FC236}">
                <a16:creationId xmlns:a16="http://schemas.microsoft.com/office/drawing/2014/main" id="{072D88C9-96AB-36C4-265E-1E500DF1D728}"/>
              </a:ext>
            </a:extLst>
          </p:cNvPr>
          <p:cNvPicPr>
            <a:picLocks noGrp="1" noChangeAspect="1"/>
          </p:cNvPicPr>
          <p:nvPr>
            <p:ph idx="1"/>
          </p:nvPr>
        </p:nvPicPr>
        <p:blipFill>
          <a:blip r:embed="rId3"/>
          <a:stretch>
            <a:fillRect/>
          </a:stretch>
        </p:blipFill>
        <p:spPr>
          <a:xfrm>
            <a:off x="314311" y="2043953"/>
            <a:ext cx="11584908" cy="4141693"/>
          </a:xfrm>
          <a:prstGeom prst="rect">
            <a:avLst/>
          </a:prstGeom>
        </p:spPr>
      </p:pic>
    </p:spTree>
    <p:extLst>
      <p:ext uri="{BB962C8B-B14F-4D97-AF65-F5344CB8AC3E}">
        <p14:creationId xmlns:p14="http://schemas.microsoft.com/office/powerpoint/2010/main" val="879990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EAEC74-9148-3C8E-73CF-AA261C6FCA22}"/>
              </a:ext>
            </a:extLst>
          </p:cNvPr>
          <p:cNvSpPr>
            <a:spLocks noGrp="1"/>
          </p:cNvSpPr>
          <p:nvPr>
            <p:ph type="title"/>
          </p:nvPr>
        </p:nvSpPr>
        <p:spPr>
          <a:xfrm>
            <a:off x="1371597" y="348865"/>
            <a:ext cx="10044023" cy="877729"/>
          </a:xfrm>
        </p:spPr>
        <p:txBody>
          <a:bodyPr anchor="ctr">
            <a:normAutofit/>
          </a:bodyPr>
          <a:lstStyle/>
          <a:p>
            <a:r>
              <a:rPr lang="en-US" sz="3100">
                <a:solidFill>
                  <a:srgbClr val="FFFFFF"/>
                </a:solidFill>
              </a:rPr>
              <a:t>HORIZON 2020 SSH INTEGRATION REPORT: HEALTH (SC1)</a:t>
            </a:r>
          </a:p>
        </p:txBody>
      </p:sp>
      <p:graphicFrame>
        <p:nvGraphicFramePr>
          <p:cNvPr id="5" name="Table 4">
            <a:extLst>
              <a:ext uri="{FF2B5EF4-FFF2-40B4-BE49-F238E27FC236}">
                <a16:creationId xmlns:a16="http://schemas.microsoft.com/office/drawing/2014/main" id="{2FF90CB8-48CA-6E8A-6DF3-F0AF466A76FF}"/>
              </a:ext>
            </a:extLst>
          </p:cNvPr>
          <p:cNvGraphicFramePr>
            <a:graphicFrameLocks noGrp="1"/>
          </p:cNvGraphicFramePr>
          <p:nvPr/>
        </p:nvGraphicFramePr>
        <p:xfrm>
          <a:off x="900020" y="3022209"/>
          <a:ext cx="10515600" cy="879873"/>
        </p:xfrm>
        <a:graphic>
          <a:graphicData uri="http://schemas.openxmlformats.org/drawingml/2006/table">
            <a:tbl>
              <a:tblPr/>
              <a:tblGrid>
                <a:gridCol w="2103120">
                  <a:extLst>
                    <a:ext uri="{9D8B030D-6E8A-4147-A177-3AD203B41FA5}">
                      <a16:colId xmlns:a16="http://schemas.microsoft.com/office/drawing/2014/main" val="1165200553"/>
                    </a:ext>
                  </a:extLst>
                </a:gridCol>
                <a:gridCol w="2103120">
                  <a:extLst>
                    <a:ext uri="{9D8B030D-6E8A-4147-A177-3AD203B41FA5}">
                      <a16:colId xmlns:a16="http://schemas.microsoft.com/office/drawing/2014/main" val="912568659"/>
                    </a:ext>
                  </a:extLst>
                </a:gridCol>
                <a:gridCol w="2103120">
                  <a:extLst>
                    <a:ext uri="{9D8B030D-6E8A-4147-A177-3AD203B41FA5}">
                      <a16:colId xmlns:a16="http://schemas.microsoft.com/office/drawing/2014/main" val="389538800"/>
                    </a:ext>
                  </a:extLst>
                </a:gridCol>
                <a:gridCol w="2103120">
                  <a:extLst>
                    <a:ext uri="{9D8B030D-6E8A-4147-A177-3AD203B41FA5}">
                      <a16:colId xmlns:a16="http://schemas.microsoft.com/office/drawing/2014/main" val="2804284591"/>
                    </a:ext>
                  </a:extLst>
                </a:gridCol>
                <a:gridCol w="2103120">
                  <a:extLst>
                    <a:ext uri="{9D8B030D-6E8A-4147-A177-3AD203B41FA5}">
                      <a16:colId xmlns:a16="http://schemas.microsoft.com/office/drawing/2014/main" val="2017649114"/>
                    </a:ext>
                  </a:extLst>
                </a:gridCol>
              </a:tblGrid>
              <a:tr h="491727">
                <a:tc>
                  <a:txBody>
                    <a:bodyPr/>
                    <a:lstStyle/>
                    <a:p>
                      <a:r>
                        <a:rPr lang="en-GB" b="1" dirty="0">
                          <a:effectLst/>
                          <a:highlight>
                            <a:srgbClr val="B4C5E7"/>
                          </a:highlight>
                          <a:latin typeface="Arial" panose="020B0604020202020204" pitchFamily="34" charset="0"/>
                        </a:rPr>
                        <a:t>Horizon</a:t>
                      </a:r>
                      <a:endParaRPr lang="en-GB" dirty="0">
                        <a:effectLst/>
                        <a:highlight>
                          <a:srgbClr val="B4C5E7"/>
                        </a:highlight>
                        <a:latin typeface="Arial" panose="020B0604020202020204" pitchFamily="34" charset="0"/>
                      </a:endParaRPr>
                    </a:p>
                    <a:p>
                      <a:r>
                        <a:rPr lang="en-GB" b="1" dirty="0">
                          <a:effectLst/>
                          <a:highlight>
                            <a:srgbClr val="B4C5E7"/>
                          </a:highlight>
                          <a:latin typeface="Arial" panose="020B0604020202020204" pitchFamily="34" charset="0"/>
                        </a:rPr>
                        <a:t>2020 part</a:t>
                      </a:r>
                      <a:endParaRPr lang="en-GB" dirty="0">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dirty="0">
                          <a:effectLst/>
                          <a:highlight>
                            <a:srgbClr val="B4C5E7"/>
                          </a:highlight>
                          <a:latin typeface="Arial" panose="020B0604020202020204" pitchFamily="34" charset="0"/>
                        </a:rPr>
                        <a:t>None</a:t>
                      </a:r>
                      <a:endParaRPr lang="en-GB" dirty="0">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dirty="0">
                          <a:effectLst/>
                          <a:highlight>
                            <a:srgbClr val="B4C5E7"/>
                          </a:highlight>
                          <a:latin typeface="Arial" panose="020B0604020202020204" pitchFamily="34" charset="0"/>
                        </a:rPr>
                        <a:t>Weak</a:t>
                      </a:r>
                      <a:endParaRPr lang="en-GB" dirty="0">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a:effectLst/>
                          <a:highlight>
                            <a:srgbClr val="B4C5E7"/>
                          </a:highlight>
                          <a:latin typeface="Arial" panose="020B0604020202020204" pitchFamily="34" charset="0"/>
                        </a:rPr>
                        <a:t>Fair</a:t>
                      </a:r>
                      <a:endParaRPr lang="en-GB">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a:effectLst/>
                          <a:highlight>
                            <a:srgbClr val="B4C5E7"/>
                          </a:highlight>
                          <a:latin typeface="Arial" panose="020B0604020202020204" pitchFamily="34" charset="0"/>
                        </a:rPr>
                        <a:t>Good</a:t>
                      </a:r>
                      <a:endParaRPr lang="en-GB">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extLst>
                  <a:ext uri="{0D108BD9-81ED-4DB2-BD59-A6C34878D82A}">
                    <a16:rowId xmlns:a16="http://schemas.microsoft.com/office/drawing/2014/main" val="2221385478"/>
                  </a:ext>
                </a:extLst>
              </a:tr>
              <a:tr h="331233">
                <a:tc>
                  <a:txBody>
                    <a:bodyPr/>
                    <a:lstStyle/>
                    <a:p>
                      <a:r>
                        <a:rPr lang="en-GB" dirty="0">
                          <a:effectLst/>
                          <a:latin typeface="Arial" panose="020B0604020202020204" pitchFamily="34" charset="0"/>
                        </a:rPr>
                        <a:t>SC1</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noFill/>
                  </a:tcPr>
                </a:tc>
                <a:tc>
                  <a:txBody>
                    <a:bodyPr/>
                    <a:lstStyle/>
                    <a:p>
                      <a:pPr algn="ctr"/>
                      <a:r>
                        <a:rPr lang="en-GB">
                          <a:effectLst/>
                          <a:latin typeface="Arial" panose="020B0604020202020204" pitchFamily="34" charset="0"/>
                        </a:rPr>
                        <a:t>36%</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noFill/>
                  </a:tcPr>
                </a:tc>
                <a:tc>
                  <a:txBody>
                    <a:bodyPr/>
                    <a:lstStyle/>
                    <a:p>
                      <a:pPr algn="ctr"/>
                      <a:r>
                        <a:rPr lang="en-GB">
                          <a:effectLst/>
                          <a:latin typeface="Arial" panose="020B0604020202020204" pitchFamily="34" charset="0"/>
                        </a:rPr>
                        <a:t>13%</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noFill/>
                  </a:tcPr>
                </a:tc>
                <a:tc>
                  <a:txBody>
                    <a:bodyPr/>
                    <a:lstStyle/>
                    <a:p>
                      <a:pPr algn="ctr"/>
                      <a:r>
                        <a:rPr lang="en-GB" dirty="0">
                          <a:effectLst/>
                          <a:latin typeface="Arial" panose="020B0604020202020204" pitchFamily="34" charset="0"/>
                        </a:rPr>
                        <a:t>21%</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noFill/>
                  </a:tcPr>
                </a:tc>
                <a:tc>
                  <a:txBody>
                    <a:bodyPr/>
                    <a:lstStyle/>
                    <a:p>
                      <a:pPr algn="ctr"/>
                      <a:r>
                        <a:rPr lang="en-GB" dirty="0">
                          <a:effectLst/>
                          <a:latin typeface="Arial" panose="020B0604020202020204" pitchFamily="34" charset="0"/>
                        </a:rPr>
                        <a:t>30%</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000000"/>
                      </a:solidFill>
                      <a:prstDash val="solid"/>
                      <a:round/>
                      <a:headEnd type="none" w="med" len="med"/>
                      <a:tailEnd type="none" w="med" len="med"/>
                    </a:lnT>
                    <a:lnB w="476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5997343"/>
                  </a:ext>
                </a:extLst>
              </a:tr>
            </a:tbl>
          </a:graphicData>
        </a:graphic>
      </p:graphicFrame>
      <p:graphicFrame>
        <p:nvGraphicFramePr>
          <p:cNvPr id="6" name="Table 5">
            <a:extLst>
              <a:ext uri="{FF2B5EF4-FFF2-40B4-BE49-F238E27FC236}">
                <a16:creationId xmlns:a16="http://schemas.microsoft.com/office/drawing/2014/main" id="{C054746C-13B9-C668-9E5B-0E4E35C84D99}"/>
              </a:ext>
            </a:extLst>
          </p:cNvPr>
          <p:cNvGraphicFramePr>
            <a:graphicFrameLocks noGrp="1"/>
          </p:cNvGraphicFramePr>
          <p:nvPr/>
        </p:nvGraphicFramePr>
        <p:xfrm>
          <a:off x="900020" y="4458593"/>
          <a:ext cx="10515600" cy="822960"/>
        </p:xfrm>
        <a:graphic>
          <a:graphicData uri="http://schemas.openxmlformats.org/drawingml/2006/table">
            <a:tbl>
              <a:tblPr/>
              <a:tblGrid>
                <a:gridCol w="2103120">
                  <a:extLst>
                    <a:ext uri="{9D8B030D-6E8A-4147-A177-3AD203B41FA5}">
                      <a16:colId xmlns:a16="http://schemas.microsoft.com/office/drawing/2014/main" val="1275722976"/>
                    </a:ext>
                  </a:extLst>
                </a:gridCol>
                <a:gridCol w="2103120">
                  <a:extLst>
                    <a:ext uri="{9D8B030D-6E8A-4147-A177-3AD203B41FA5}">
                      <a16:colId xmlns:a16="http://schemas.microsoft.com/office/drawing/2014/main" val="774256603"/>
                    </a:ext>
                  </a:extLst>
                </a:gridCol>
                <a:gridCol w="2103120">
                  <a:extLst>
                    <a:ext uri="{9D8B030D-6E8A-4147-A177-3AD203B41FA5}">
                      <a16:colId xmlns:a16="http://schemas.microsoft.com/office/drawing/2014/main" val="2278507570"/>
                    </a:ext>
                  </a:extLst>
                </a:gridCol>
                <a:gridCol w="2103120">
                  <a:extLst>
                    <a:ext uri="{9D8B030D-6E8A-4147-A177-3AD203B41FA5}">
                      <a16:colId xmlns:a16="http://schemas.microsoft.com/office/drawing/2014/main" val="1649352431"/>
                    </a:ext>
                  </a:extLst>
                </a:gridCol>
                <a:gridCol w="2103120">
                  <a:extLst>
                    <a:ext uri="{9D8B030D-6E8A-4147-A177-3AD203B41FA5}">
                      <a16:colId xmlns:a16="http://schemas.microsoft.com/office/drawing/2014/main" val="1973413523"/>
                    </a:ext>
                  </a:extLst>
                </a:gridCol>
              </a:tblGrid>
              <a:tr h="0">
                <a:tc>
                  <a:txBody>
                    <a:bodyPr/>
                    <a:lstStyle/>
                    <a:p>
                      <a:r>
                        <a:rPr lang="en-GB" b="1">
                          <a:effectLst/>
                          <a:highlight>
                            <a:srgbClr val="B4C5E7"/>
                          </a:highlight>
                          <a:latin typeface="Arial" panose="020B0604020202020204" pitchFamily="34" charset="0"/>
                        </a:rPr>
                        <a:t>Horizon</a:t>
                      </a:r>
                      <a:endParaRPr lang="en-GB">
                        <a:effectLst/>
                        <a:highlight>
                          <a:srgbClr val="B4C5E7"/>
                        </a:highlight>
                        <a:latin typeface="Arial" panose="020B0604020202020204" pitchFamily="34" charset="0"/>
                      </a:endParaRPr>
                    </a:p>
                    <a:p>
                      <a:r>
                        <a:rPr lang="en-GB" b="1">
                          <a:effectLst/>
                          <a:highlight>
                            <a:srgbClr val="B4C5E7"/>
                          </a:highlight>
                          <a:latin typeface="Arial" panose="020B0604020202020204" pitchFamily="34" charset="0"/>
                        </a:rPr>
                        <a:t>2020 part</a:t>
                      </a:r>
                      <a:endParaRPr lang="en-GB">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a:effectLst/>
                          <a:highlight>
                            <a:srgbClr val="B4C5E7"/>
                          </a:highlight>
                          <a:latin typeface="Arial" panose="020B0604020202020204" pitchFamily="34" charset="0"/>
                        </a:rPr>
                        <a:t>None</a:t>
                      </a:r>
                      <a:endParaRPr lang="en-GB">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a:effectLst/>
                          <a:highlight>
                            <a:srgbClr val="B4C5E7"/>
                          </a:highlight>
                          <a:latin typeface="Arial" panose="020B0604020202020204" pitchFamily="34" charset="0"/>
                        </a:rPr>
                        <a:t>Weak</a:t>
                      </a:r>
                      <a:endParaRPr lang="en-GB">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a:effectLst/>
                          <a:highlight>
                            <a:srgbClr val="B4C5E7"/>
                          </a:highlight>
                          <a:latin typeface="Arial" panose="020B0604020202020204" pitchFamily="34" charset="0"/>
                        </a:rPr>
                        <a:t>Fair</a:t>
                      </a:r>
                      <a:endParaRPr lang="en-GB">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tc>
                  <a:txBody>
                    <a:bodyPr/>
                    <a:lstStyle/>
                    <a:p>
                      <a:pPr algn="ctr"/>
                      <a:r>
                        <a:rPr lang="en-GB" b="1">
                          <a:effectLst/>
                          <a:highlight>
                            <a:srgbClr val="B4C5E7"/>
                          </a:highlight>
                          <a:latin typeface="Arial" panose="020B0604020202020204" pitchFamily="34" charset="0"/>
                        </a:rPr>
                        <a:t>Good</a:t>
                      </a:r>
                      <a:endParaRPr lang="en-GB">
                        <a:effectLst/>
                        <a:highlight>
                          <a:srgbClr val="B4C5E7"/>
                        </a:highlight>
                        <a:latin typeface="Arial" panose="020B0604020202020204" pitchFamily="34" charset="0"/>
                      </a:endParaRP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4763"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B4C5E7"/>
                    </a:solidFill>
                  </a:tcPr>
                </a:tc>
                <a:extLst>
                  <a:ext uri="{0D108BD9-81ED-4DB2-BD59-A6C34878D82A}">
                    <a16:rowId xmlns:a16="http://schemas.microsoft.com/office/drawing/2014/main" val="4101985843"/>
                  </a:ext>
                </a:extLst>
              </a:tr>
              <a:tr h="0">
                <a:tc>
                  <a:txBody>
                    <a:bodyPr/>
                    <a:lstStyle/>
                    <a:p>
                      <a:r>
                        <a:rPr lang="en-GB">
                          <a:effectLst/>
                          <a:latin typeface="Arial" panose="020B0604020202020204" pitchFamily="34" charset="0"/>
                        </a:rPr>
                        <a:t>SC1</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ctr"/>
                      <a:r>
                        <a:rPr lang="en-GB">
                          <a:effectLst/>
                          <a:latin typeface="Arial" panose="020B0604020202020204" pitchFamily="34" charset="0"/>
                        </a:rPr>
                        <a:t>50%</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ctr"/>
                      <a:r>
                        <a:rPr lang="en-GB">
                          <a:effectLst/>
                          <a:latin typeface="Arial" panose="020B0604020202020204" pitchFamily="34" charset="0"/>
                        </a:rPr>
                        <a:t>18%</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ctr"/>
                      <a:r>
                        <a:rPr lang="en-GB">
                          <a:effectLst/>
                          <a:latin typeface="Arial" panose="020B0604020202020204" pitchFamily="34" charset="0"/>
                        </a:rPr>
                        <a:t>12%</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ctr"/>
                      <a:r>
                        <a:rPr lang="en-GB" dirty="0">
                          <a:effectLst/>
                          <a:latin typeface="Arial" panose="020B0604020202020204" pitchFamily="34" charset="0"/>
                        </a:rPr>
                        <a:t>20%</a:t>
                      </a:r>
                    </a:p>
                  </a:txBody>
                  <a:tcPr marL="47625" marR="47625" marT="0" marB="0">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8889107"/>
                  </a:ext>
                </a:extLst>
              </a:tr>
            </a:tbl>
          </a:graphicData>
        </a:graphic>
      </p:graphicFrame>
      <p:sp>
        <p:nvSpPr>
          <p:cNvPr id="7" name="TextBox 6">
            <a:extLst>
              <a:ext uri="{FF2B5EF4-FFF2-40B4-BE49-F238E27FC236}">
                <a16:creationId xmlns:a16="http://schemas.microsoft.com/office/drawing/2014/main" id="{A87022B7-E245-0F1B-86BA-2455B8456441}"/>
              </a:ext>
            </a:extLst>
          </p:cNvPr>
          <p:cNvSpPr txBox="1"/>
          <p:nvPr/>
        </p:nvSpPr>
        <p:spPr>
          <a:xfrm>
            <a:off x="900020" y="2558783"/>
            <a:ext cx="1720984" cy="369332"/>
          </a:xfrm>
          <a:prstGeom prst="rect">
            <a:avLst/>
          </a:prstGeom>
          <a:noFill/>
        </p:spPr>
        <p:txBody>
          <a:bodyPr wrap="none" rtlCol="0">
            <a:spAutoFit/>
          </a:bodyPr>
          <a:lstStyle/>
          <a:p>
            <a:r>
              <a:rPr lang="en-US" b="1" dirty="0"/>
              <a:t>10% Threshold</a:t>
            </a:r>
          </a:p>
        </p:txBody>
      </p:sp>
      <p:sp>
        <p:nvSpPr>
          <p:cNvPr id="8" name="TextBox 7">
            <a:extLst>
              <a:ext uri="{FF2B5EF4-FFF2-40B4-BE49-F238E27FC236}">
                <a16:creationId xmlns:a16="http://schemas.microsoft.com/office/drawing/2014/main" id="{6993D8BA-25CE-503C-950A-9E98AE1E2F06}"/>
              </a:ext>
            </a:extLst>
          </p:cNvPr>
          <p:cNvSpPr txBox="1"/>
          <p:nvPr/>
        </p:nvSpPr>
        <p:spPr>
          <a:xfrm>
            <a:off x="900020" y="4046442"/>
            <a:ext cx="1720984" cy="369332"/>
          </a:xfrm>
          <a:prstGeom prst="rect">
            <a:avLst/>
          </a:prstGeom>
          <a:noFill/>
        </p:spPr>
        <p:txBody>
          <a:bodyPr wrap="none" rtlCol="0">
            <a:spAutoFit/>
          </a:bodyPr>
          <a:lstStyle/>
          <a:p>
            <a:r>
              <a:rPr lang="en-US" b="1" dirty="0"/>
              <a:t>20% Threshold</a:t>
            </a:r>
          </a:p>
        </p:txBody>
      </p:sp>
    </p:spTree>
    <p:extLst>
      <p:ext uri="{BB962C8B-B14F-4D97-AF65-F5344CB8AC3E}">
        <p14:creationId xmlns:p14="http://schemas.microsoft.com/office/powerpoint/2010/main" val="2320753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6512495-1C41-6419-0461-B391011D37B3}"/>
              </a:ext>
            </a:extLst>
          </p:cNvPr>
          <p:cNvSpPr>
            <a:spLocks noGrp="1"/>
          </p:cNvSpPr>
          <p:nvPr>
            <p:ph type="title"/>
          </p:nvPr>
        </p:nvSpPr>
        <p:spPr>
          <a:xfrm>
            <a:off x="257908" y="3786094"/>
            <a:ext cx="3516923" cy="3071906"/>
          </a:xfrm>
        </p:spPr>
        <p:txBody>
          <a:bodyPr vert="horz" lIns="91440" tIns="45720" rIns="91440" bIns="45720" rtlCol="0" anchor="t">
            <a:normAutofit/>
          </a:bodyPr>
          <a:lstStyle/>
          <a:p>
            <a:r>
              <a:rPr lang="en-US" sz="3600" kern="1200" dirty="0">
                <a:solidFill>
                  <a:srgbClr val="FFFFFF"/>
                </a:solidFill>
                <a:latin typeface="+mj-lt"/>
                <a:ea typeface="+mj-ea"/>
                <a:cs typeface="+mj-cs"/>
              </a:rPr>
              <a:t>HORIZON 2020: HEALTH CHALLENGE</a:t>
            </a:r>
          </a:p>
        </p:txBody>
      </p:sp>
      <p:pic>
        <p:nvPicPr>
          <p:cNvPr id="4" name="Content Placeholder 3">
            <a:extLst>
              <a:ext uri="{FF2B5EF4-FFF2-40B4-BE49-F238E27FC236}">
                <a16:creationId xmlns:a16="http://schemas.microsoft.com/office/drawing/2014/main" id="{2D25567B-4869-BE51-8139-9E51C866282C}"/>
              </a:ext>
            </a:extLst>
          </p:cNvPr>
          <p:cNvPicPr>
            <a:picLocks noGrp="1" noChangeAspect="1"/>
          </p:cNvPicPr>
          <p:nvPr>
            <p:ph idx="1"/>
          </p:nvPr>
        </p:nvPicPr>
        <p:blipFill>
          <a:blip r:embed="rId3"/>
          <a:stretch>
            <a:fillRect/>
          </a:stretch>
        </p:blipFill>
        <p:spPr>
          <a:xfrm>
            <a:off x="4040742" y="1014825"/>
            <a:ext cx="8153261" cy="4830804"/>
          </a:xfrm>
          <a:prstGeom prst="rect">
            <a:avLst/>
          </a:prstGeom>
          <a:ln>
            <a:noFill/>
          </a:ln>
        </p:spPr>
      </p:pic>
      <p:pic>
        <p:nvPicPr>
          <p:cNvPr id="5" name="Picture 4" descr="A logo for an easy european social service&#10;&#10;Description automatically generated with medium confidence">
            <a:extLst>
              <a:ext uri="{FF2B5EF4-FFF2-40B4-BE49-F238E27FC236}">
                <a16:creationId xmlns:a16="http://schemas.microsoft.com/office/drawing/2014/main" id="{0501B5B2-BE46-1E58-043C-5332F225FB6A}"/>
              </a:ext>
            </a:extLst>
          </p:cNvPr>
          <p:cNvPicPr>
            <a:picLocks noChangeAspect="1"/>
          </p:cNvPicPr>
          <p:nvPr/>
        </p:nvPicPr>
        <p:blipFill>
          <a:blip r:embed="rId4"/>
          <a:stretch>
            <a:fillRect/>
          </a:stretch>
        </p:blipFill>
        <p:spPr>
          <a:xfrm>
            <a:off x="8821271" y="5214341"/>
            <a:ext cx="3370730" cy="1643231"/>
          </a:xfrm>
          <a:prstGeom prst="rect">
            <a:avLst/>
          </a:prstGeom>
        </p:spPr>
      </p:pic>
    </p:spTree>
    <p:extLst>
      <p:ext uri="{BB962C8B-B14F-4D97-AF65-F5344CB8AC3E}">
        <p14:creationId xmlns:p14="http://schemas.microsoft.com/office/powerpoint/2010/main" val="880574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5EAEC74-9148-3C8E-73CF-AA261C6FCA22}"/>
              </a:ext>
            </a:extLst>
          </p:cNvPr>
          <p:cNvSpPr>
            <a:spLocks noGrp="1"/>
          </p:cNvSpPr>
          <p:nvPr>
            <p:ph type="title"/>
          </p:nvPr>
        </p:nvSpPr>
        <p:spPr>
          <a:xfrm>
            <a:off x="222738" y="2767106"/>
            <a:ext cx="3575539" cy="3071906"/>
          </a:xfrm>
        </p:spPr>
        <p:txBody>
          <a:bodyPr vert="horz" lIns="91440" tIns="45720" rIns="91440" bIns="45720" rtlCol="0" anchor="t">
            <a:noAutofit/>
          </a:bodyPr>
          <a:lstStyle/>
          <a:p>
            <a:r>
              <a:rPr lang="en-US" sz="3200" kern="1200" dirty="0">
                <a:solidFill>
                  <a:srgbClr val="FFFFFF"/>
                </a:solidFill>
                <a:latin typeface="+mj-lt"/>
                <a:ea typeface="+mj-ea"/>
                <a:cs typeface="+mj-cs"/>
              </a:rPr>
              <a:t>HORIZON 2020 HEALTH CHALLENGE: PROJECTS CLASSIFIED USING </a:t>
            </a:r>
            <a:r>
              <a:rPr lang="en-US" sz="3200" kern="1200" dirty="0" err="1">
                <a:solidFill>
                  <a:srgbClr val="FFFFFF"/>
                </a:solidFill>
                <a:latin typeface="+mj-lt"/>
                <a:ea typeface="+mj-ea"/>
                <a:cs typeface="+mj-cs"/>
              </a:rPr>
              <a:t>EuroSciVoc</a:t>
            </a:r>
            <a:endParaRPr lang="en-US" sz="32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65320480-7D30-3B94-B5DB-DF5BC627D445}"/>
              </a:ext>
            </a:extLst>
          </p:cNvPr>
          <p:cNvPicPr>
            <a:picLocks noChangeAspect="1"/>
          </p:cNvPicPr>
          <p:nvPr/>
        </p:nvPicPr>
        <p:blipFill>
          <a:blip r:embed="rId3"/>
          <a:stretch>
            <a:fillRect/>
          </a:stretch>
        </p:blipFill>
        <p:spPr>
          <a:xfrm>
            <a:off x="5061146" y="467208"/>
            <a:ext cx="6108311" cy="5923584"/>
          </a:xfrm>
          <a:prstGeom prst="rect">
            <a:avLst/>
          </a:prstGeom>
        </p:spPr>
      </p:pic>
    </p:spTree>
    <p:extLst>
      <p:ext uri="{BB962C8B-B14F-4D97-AF65-F5344CB8AC3E}">
        <p14:creationId xmlns:p14="http://schemas.microsoft.com/office/powerpoint/2010/main" val="1955651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56B9B-56C9-557B-AAF8-7F0CCFE6A057}"/>
              </a:ext>
            </a:extLst>
          </p:cNvPr>
          <p:cNvSpPr>
            <a:spLocks noGrp="1"/>
          </p:cNvSpPr>
          <p:nvPr>
            <p:ph type="title"/>
          </p:nvPr>
        </p:nvSpPr>
        <p:spPr>
          <a:xfrm>
            <a:off x="239855" y="2850075"/>
            <a:ext cx="3534975" cy="3387497"/>
          </a:xfrm>
        </p:spPr>
        <p:txBody>
          <a:bodyPr anchor="b">
            <a:normAutofit/>
          </a:bodyPr>
          <a:lstStyle/>
          <a:p>
            <a:r>
              <a:rPr lang="en-US" sz="3200" dirty="0">
                <a:solidFill>
                  <a:srgbClr val="FFFFFF"/>
                </a:solidFill>
              </a:rPr>
              <a:t>HORIZON 2020 HEALTH CHALLENGE: FLAGGED TOPICS</a:t>
            </a:r>
          </a:p>
        </p:txBody>
      </p:sp>
      <p:pic>
        <p:nvPicPr>
          <p:cNvPr id="7" name="Content Placeholder 6">
            <a:extLst>
              <a:ext uri="{FF2B5EF4-FFF2-40B4-BE49-F238E27FC236}">
                <a16:creationId xmlns:a16="http://schemas.microsoft.com/office/drawing/2014/main" id="{150175F4-7BE6-8992-7F75-C119C8BF8275}"/>
              </a:ext>
            </a:extLst>
          </p:cNvPr>
          <p:cNvPicPr>
            <a:picLocks noGrp="1" noChangeAspect="1"/>
          </p:cNvPicPr>
          <p:nvPr>
            <p:ph idx="1"/>
          </p:nvPr>
        </p:nvPicPr>
        <p:blipFill>
          <a:blip r:embed="rId3"/>
          <a:stretch>
            <a:fillRect/>
          </a:stretch>
        </p:blipFill>
        <p:spPr>
          <a:xfrm>
            <a:off x="5041907" y="819560"/>
            <a:ext cx="6280517" cy="5337289"/>
          </a:xfrm>
          <a:prstGeom prst="rect">
            <a:avLst/>
          </a:prstGeom>
        </p:spPr>
      </p:pic>
    </p:spTree>
    <p:extLst>
      <p:ext uri="{BB962C8B-B14F-4D97-AF65-F5344CB8AC3E}">
        <p14:creationId xmlns:p14="http://schemas.microsoft.com/office/powerpoint/2010/main" val="1466361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294538"/>
            <a:ext cx="11051335" cy="1033669"/>
          </a:xfrm>
        </p:spPr>
        <p:txBody>
          <a:bodyPr>
            <a:normAutofit/>
          </a:bodyPr>
          <a:lstStyle/>
          <a:p>
            <a:r>
              <a:rPr lang="en-US" sz="4000">
                <a:solidFill>
                  <a:srgbClr val="FFFFFF"/>
                </a:solidFill>
              </a:rPr>
              <a:t>HEALTH CHALLENGE</a:t>
            </a:r>
            <a:r>
              <a:rPr lang="en-US" sz="4000" dirty="0">
                <a:solidFill>
                  <a:srgbClr val="FFFFFF"/>
                </a:solidFill>
              </a:rPr>
              <a:t>: % OF SSH PUBLICATIONS</a:t>
            </a:r>
          </a:p>
        </p:txBody>
      </p:sp>
      <p:pic>
        <p:nvPicPr>
          <p:cNvPr id="4" name="Content Placeholder 3">
            <a:extLst>
              <a:ext uri="{FF2B5EF4-FFF2-40B4-BE49-F238E27FC236}">
                <a16:creationId xmlns:a16="http://schemas.microsoft.com/office/drawing/2014/main" id="{B147C712-F8D5-DCFC-EC65-8CABDBFBE51C}"/>
              </a:ext>
            </a:extLst>
          </p:cNvPr>
          <p:cNvPicPr>
            <a:picLocks noGrp="1" noChangeAspect="1"/>
          </p:cNvPicPr>
          <p:nvPr>
            <p:ph idx="1"/>
          </p:nvPr>
        </p:nvPicPr>
        <p:blipFill>
          <a:blip r:embed="rId3"/>
          <a:stretch>
            <a:fillRect/>
          </a:stretch>
        </p:blipFill>
        <p:spPr>
          <a:xfrm>
            <a:off x="1949824" y="1883791"/>
            <a:ext cx="8633011" cy="4587590"/>
          </a:xfrm>
          <a:prstGeom prst="rect">
            <a:avLst/>
          </a:prstGeom>
        </p:spPr>
      </p:pic>
    </p:spTree>
    <p:extLst>
      <p:ext uri="{BB962C8B-B14F-4D97-AF65-F5344CB8AC3E}">
        <p14:creationId xmlns:p14="http://schemas.microsoft.com/office/powerpoint/2010/main" val="3948336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8887B-14A1-D3F6-2E2F-5E5101E145E3}"/>
              </a:ext>
            </a:extLst>
          </p:cNvPr>
          <p:cNvSpPr>
            <a:spLocks noGrp="1"/>
          </p:cNvSpPr>
          <p:nvPr>
            <p:ph type="title"/>
          </p:nvPr>
        </p:nvSpPr>
        <p:spPr>
          <a:xfrm>
            <a:off x="418225" y="4158148"/>
            <a:ext cx="3201366" cy="2188464"/>
          </a:xfrm>
        </p:spPr>
        <p:txBody>
          <a:bodyPr anchor="b">
            <a:normAutofit/>
          </a:bodyPr>
          <a:lstStyle/>
          <a:p>
            <a:r>
              <a:rPr lang="en-US" sz="3200" dirty="0">
                <a:solidFill>
                  <a:srgbClr val="FFFFFF"/>
                </a:solidFill>
              </a:rPr>
              <a:t>HEALTH CHALLENGE: % OF SSH PUBLICATIONS</a:t>
            </a:r>
          </a:p>
        </p:txBody>
      </p:sp>
      <p:pic>
        <p:nvPicPr>
          <p:cNvPr id="7" name="Content Placeholder 6">
            <a:extLst>
              <a:ext uri="{FF2B5EF4-FFF2-40B4-BE49-F238E27FC236}">
                <a16:creationId xmlns:a16="http://schemas.microsoft.com/office/drawing/2014/main" id="{E5AD60EC-4854-5028-0503-F535CF976628}"/>
              </a:ext>
            </a:extLst>
          </p:cNvPr>
          <p:cNvPicPr>
            <a:picLocks noGrp="1" noChangeAspect="1"/>
          </p:cNvPicPr>
          <p:nvPr>
            <p:ph idx="1"/>
          </p:nvPr>
        </p:nvPicPr>
        <p:blipFill>
          <a:blip r:embed="rId3"/>
          <a:stretch>
            <a:fillRect/>
          </a:stretch>
        </p:blipFill>
        <p:spPr>
          <a:xfrm>
            <a:off x="5620513" y="741024"/>
            <a:ext cx="4767072" cy="5749232"/>
          </a:xfrm>
          <a:prstGeom prst="rect">
            <a:avLst/>
          </a:prstGeom>
        </p:spPr>
      </p:pic>
    </p:spTree>
    <p:extLst>
      <p:ext uri="{BB962C8B-B14F-4D97-AF65-F5344CB8AC3E}">
        <p14:creationId xmlns:p14="http://schemas.microsoft.com/office/powerpoint/2010/main" val="124311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6250-4703-0D30-E31A-4F931FB0F8AF}"/>
              </a:ext>
            </a:extLst>
          </p:cNvPr>
          <p:cNvSpPr>
            <a:spLocks noGrp="1"/>
          </p:cNvSpPr>
          <p:nvPr>
            <p:ph type="title"/>
          </p:nvPr>
        </p:nvSpPr>
        <p:spPr/>
        <p:txBody>
          <a:bodyPr/>
          <a:lstStyle/>
          <a:p>
            <a:r>
              <a:rPr lang="en-DK" dirty="0"/>
              <a:t>NORDIS (EU CEF funded)</a:t>
            </a:r>
          </a:p>
        </p:txBody>
      </p:sp>
      <p:sp>
        <p:nvSpPr>
          <p:cNvPr id="3" name="Text Placeholder 2">
            <a:extLst>
              <a:ext uri="{FF2B5EF4-FFF2-40B4-BE49-F238E27FC236}">
                <a16:creationId xmlns:a16="http://schemas.microsoft.com/office/drawing/2014/main" id="{CE89387E-94D0-C5E4-43BA-169AF526D86C}"/>
              </a:ext>
            </a:extLst>
          </p:cNvPr>
          <p:cNvSpPr>
            <a:spLocks noGrp="1"/>
          </p:cNvSpPr>
          <p:nvPr>
            <p:ph type="body" idx="1"/>
          </p:nvPr>
        </p:nvSpPr>
        <p:spPr>
          <a:xfrm>
            <a:off x="2679056" y="1196788"/>
            <a:ext cx="4716826" cy="5296087"/>
          </a:xfrm>
        </p:spPr>
        <p:txBody>
          <a:bodyPr>
            <a:normAutofit/>
          </a:bodyPr>
          <a:lstStyle/>
          <a:p>
            <a:pPr marL="114300" indent="0">
              <a:buNone/>
            </a:pPr>
            <a:r>
              <a:rPr lang="en-DK" dirty="0"/>
              <a:t>8 Partners</a:t>
            </a:r>
          </a:p>
          <a:p>
            <a:pPr lvl="1"/>
            <a:r>
              <a:rPr lang="en-DK" dirty="0"/>
              <a:t>Aarhus University</a:t>
            </a:r>
          </a:p>
          <a:p>
            <a:pPr lvl="1"/>
            <a:r>
              <a:rPr lang="en-DK" dirty="0"/>
              <a:t>TjekDet</a:t>
            </a:r>
          </a:p>
          <a:p>
            <a:pPr lvl="1"/>
            <a:endParaRPr lang="en-DK" dirty="0"/>
          </a:p>
          <a:p>
            <a:pPr lvl="1"/>
            <a:r>
              <a:rPr lang="en-DK" dirty="0"/>
              <a:t>Uppsala University</a:t>
            </a:r>
          </a:p>
          <a:p>
            <a:pPr lvl="1"/>
            <a:r>
              <a:rPr lang="en-DK" dirty="0"/>
              <a:t>Källkritikbyrån</a:t>
            </a:r>
          </a:p>
          <a:p>
            <a:pPr marL="571500" lvl="1" indent="0">
              <a:buNone/>
            </a:pPr>
            <a:endParaRPr lang="en-DK" dirty="0"/>
          </a:p>
          <a:p>
            <a:pPr lvl="1"/>
            <a:r>
              <a:rPr lang="en-GB" dirty="0"/>
              <a:t>University in Bergen</a:t>
            </a:r>
            <a:endParaRPr lang="en-DK" dirty="0"/>
          </a:p>
          <a:p>
            <a:pPr lvl="1"/>
            <a:r>
              <a:rPr lang="en-DK" dirty="0"/>
              <a:t>Faktisk.no</a:t>
            </a:r>
          </a:p>
          <a:p>
            <a:pPr lvl="1"/>
            <a:endParaRPr lang="en-DK" dirty="0"/>
          </a:p>
          <a:p>
            <a:pPr lvl="1"/>
            <a:r>
              <a:rPr lang="en-DK" dirty="0"/>
              <a:t>University of Helsinki</a:t>
            </a:r>
          </a:p>
          <a:p>
            <a:pPr lvl="1"/>
            <a:r>
              <a:rPr lang="en-DK" dirty="0"/>
              <a:t>Faktabaari</a:t>
            </a:r>
          </a:p>
          <a:p>
            <a:pPr lvl="1"/>
            <a:endParaRPr lang="en-DK" dirty="0"/>
          </a:p>
        </p:txBody>
      </p:sp>
      <p:pic>
        <p:nvPicPr>
          <p:cNvPr id="4" name="Google Shape;74;p16">
            <a:extLst>
              <a:ext uri="{FF2B5EF4-FFF2-40B4-BE49-F238E27FC236}">
                <a16:creationId xmlns:a16="http://schemas.microsoft.com/office/drawing/2014/main" id="{ADE7E4E5-B355-9C41-5FB7-74E2CD3D4F61}"/>
              </a:ext>
            </a:extLst>
          </p:cNvPr>
          <p:cNvPicPr preferRelativeResize="0"/>
          <p:nvPr/>
        </p:nvPicPr>
        <p:blipFill rotWithShape="1">
          <a:blip r:embed="rId3">
            <a:alphaModFix/>
          </a:blip>
          <a:srcRect/>
          <a:stretch/>
        </p:blipFill>
        <p:spPr>
          <a:xfrm>
            <a:off x="6379779" y="1912883"/>
            <a:ext cx="5396621" cy="3938051"/>
          </a:xfrm>
          <a:prstGeom prst="rect">
            <a:avLst/>
          </a:prstGeom>
          <a:noFill/>
          <a:ln>
            <a:noFill/>
          </a:ln>
        </p:spPr>
      </p:pic>
      <p:pic>
        <p:nvPicPr>
          <p:cNvPr id="2050" name="Picture 2">
            <a:extLst>
              <a:ext uri="{FF2B5EF4-FFF2-40B4-BE49-F238E27FC236}">
                <a16:creationId xmlns:a16="http://schemas.microsoft.com/office/drawing/2014/main" id="{DAD81CED-4B46-0B6D-43AC-2F55D2AB7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47" b="9323"/>
          <a:stretch/>
        </p:blipFill>
        <p:spPr bwMode="auto">
          <a:xfrm>
            <a:off x="838200" y="1809296"/>
            <a:ext cx="1553779" cy="9458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pload.wikimedia.org/wikipedia/commons/4/4c/Flag_o...">
            <a:extLst>
              <a:ext uri="{FF2B5EF4-FFF2-40B4-BE49-F238E27FC236}">
                <a16:creationId xmlns:a16="http://schemas.microsoft.com/office/drawing/2014/main" id="{8D47DD65-5721-4187-E37D-B879B08ED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8" y="3018548"/>
            <a:ext cx="1553779" cy="9711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rge flag - mangler du det norske flag? Find det i shoppen - god kvalitet!">
            <a:extLst>
              <a:ext uri="{FF2B5EF4-FFF2-40B4-BE49-F238E27FC236}">
                <a16:creationId xmlns:a16="http://schemas.microsoft.com/office/drawing/2014/main" id="{D0496E0A-880D-A926-DEC1-4B58900A83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8" y="4253049"/>
            <a:ext cx="1553779" cy="10339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nlands flag | Nordisk Samarbejde">
            <a:extLst>
              <a:ext uri="{FF2B5EF4-FFF2-40B4-BE49-F238E27FC236}">
                <a16:creationId xmlns:a16="http://schemas.microsoft.com/office/drawing/2014/main" id="{2994B74E-CE62-2256-386B-32E58486A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8" y="5550344"/>
            <a:ext cx="1553779" cy="94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65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8887B-14A1-D3F6-2E2F-5E5101E145E3}"/>
              </a:ext>
            </a:extLst>
          </p:cNvPr>
          <p:cNvSpPr>
            <a:spLocks noGrp="1"/>
          </p:cNvSpPr>
          <p:nvPr>
            <p:ph type="title"/>
          </p:nvPr>
        </p:nvSpPr>
        <p:spPr>
          <a:xfrm>
            <a:off x="418225" y="4158148"/>
            <a:ext cx="3201366" cy="2188464"/>
          </a:xfrm>
        </p:spPr>
        <p:txBody>
          <a:bodyPr anchor="b">
            <a:normAutofit/>
          </a:bodyPr>
          <a:lstStyle/>
          <a:p>
            <a:r>
              <a:rPr lang="en-US" sz="3200" dirty="0">
                <a:solidFill>
                  <a:srgbClr val="FFFFFF"/>
                </a:solidFill>
              </a:rPr>
              <a:t>CLIMATE CHALLENGE: % OF SSH PUBLICATIONS</a:t>
            </a:r>
          </a:p>
        </p:txBody>
      </p:sp>
      <p:pic>
        <p:nvPicPr>
          <p:cNvPr id="5" name="Content Placeholder 4">
            <a:extLst>
              <a:ext uri="{FF2B5EF4-FFF2-40B4-BE49-F238E27FC236}">
                <a16:creationId xmlns:a16="http://schemas.microsoft.com/office/drawing/2014/main" id="{EDB9DBC9-57FA-C94A-A881-A44E96DDDE67}"/>
              </a:ext>
            </a:extLst>
          </p:cNvPr>
          <p:cNvPicPr>
            <a:picLocks noGrp="1" noChangeAspect="1"/>
          </p:cNvPicPr>
          <p:nvPr>
            <p:ph idx="1"/>
          </p:nvPr>
        </p:nvPicPr>
        <p:blipFill>
          <a:blip r:embed="rId3"/>
          <a:stretch>
            <a:fillRect/>
          </a:stretch>
        </p:blipFill>
        <p:spPr>
          <a:xfrm>
            <a:off x="5169408" y="486226"/>
            <a:ext cx="5145024" cy="5677268"/>
          </a:xfrm>
          <a:prstGeom prst="rect">
            <a:avLst/>
          </a:prstGeom>
        </p:spPr>
      </p:pic>
    </p:spTree>
    <p:extLst>
      <p:ext uri="{BB962C8B-B14F-4D97-AF65-F5344CB8AC3E}">
        <p14:creationId xmlns:p14="http://schemas.microsoft.com/office/powerpoint/2010/main" val="2235500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EAEC74-9148-3C8E-73CF-AA261C6FCA22}"/>
              </a:ext>
            </a:extLst>
          </p:cNvPr>
          <p:cNvSpPr>
            <a:spLocks noGrp="1"/>
          </p:cNvSpPr>
          <p:nvPr>
            <p:ph type="title"/>
          </p:nvPr>
        </p:nvSpPr>
        <p:spPr>
          <a:xfrm>
            <a:off x="1371597" y="348865"/>
            <a:ext cx="10044023" cy="877729"/>
          </a:xfrm>
        </p:spPr>
        <p:txBody>
          <a:bodyPr anchor="ctr">
            <a:normAutofit fontScale="90000"/>
          </a:bodyPr>
          <a:lstStyle/>
          <a:p>
            <a:r>
              <a:rPr lang="en-US" sz="3100" dirty="0">
                <a:solidFill>
                  <a:srgbClr val="FFFFFF"/>
                </a:solidFill>
              </a:rPr>
              <a:t>HORIZON EUROPE - WHERE IS THE SSH: PROJECTS WITH SSH (EUROSCIVOC)</a:t>
            </a:r>
          </a:p>
        </p:txBody>
      </p:sp>
      <p:pic>
        <p:nvPicPr>
          <p:cNvPr id="3" name="Picture 2">
            <a:extLst>
              <a:ext uri="{FF2B5EF4-FFF2-40B4-BE49-F238E27FC236}">
                <a16:creationId xmlns:a16="http://schemas.microsoft.com/office/drawing/2014/main" id="{B2F2351B-9304-490E-996B-B23A5C0E16CD}"/>
              </a:ext>
            </a:extLst>
          </p:cNvPr>
          <p:cNvPicPr>
            <a:picLocks noChangeAspect="1"/>
          </p:cNvPicPr>
          <p:nvPr/>
        </p:nvPicPr>
        <p:blipFill>
          <a:blip r:embed="rId3"/>
          <a:stretch>
            <a:fillRect/>
          </a:stretch>
        </p:blipFill>
        <p:spPr>
          <a:xfrm>
            <a:off x="1011868" y="2368572"/>
            <a:ext cx="10168264" cy="3400216"/>
          </a:xfrm>
          <a:prstGeom prst="rect">
            <a:avLst/>
          </a:prstGeom>
        </p:spPr>
      </p:pic>
    </p:spTree>
    <p:extLst>
      <p:ext uri="{BB962C8B-B14F-4D97-AF65-F5344CB8AC3E}">
        <p14:creationId xmlns:p14="http://schemas.microsoft.com/office/powerpoint/2010/main" val="1938833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5EAEC74-9148-3C8E-73CF-AA261C6FCA22}"/>
              </a:ext>
            </a:extLst>
          </p:cNvPr>
          <p:cNvSpPr>
            <a:spLocks noGrp="1"/>
          </p:cNvSpPr>
          <p:nvPr>
            <p:ph type="title"/>
          </p:nvPr>
        </p:nvSpPr>
        <p:spPr>
          <a:xfrm>
            <a:off x="406835" y="3300290"/>
            <a:ext cx="3340071" cy="3071906"/>
          </a:xfrm>
        </p:spPr>
        <p:txBody>
          <a:bodyPr vert="horz" lIns="91440" tIns="45720" rIns="91440" bIns="45720" rtlCol="0" anchor="t">
            <a:normAutofit/>
          </a:bodyPr>
          <a:lstStyle/>
          <a:p>
            <a:r>
              <a:rPr lang="en-US" sz="3100" kern="1200" dirty="0">
                <a:solidFill>
                  <a:srgbClr val="FFFFFF"/>
                </a:solidFill>
                <a:latin typeface="+mj-lt"/>
                <a:ea typeface="+mj-ea"/>
                <a:cs typeface="+mj-cs"/>
              </a:rPr>
              <a:t>HORIZON </a:t>
            </a:r>
            <a:r>
              <a:rPr lang="en-US" sz="3100" dirty="0">
                <a:solidFill>
                  <a:srgbClr val="FFFFFF"/>
                </a:solidFill>
              </a:rPr>
              <a:t>EUROPE </a:t>
            </a:r>
            <a:r>
              <a:rPr lang="en-US" sz="3100" kern="1200" dirty="0">
                <a:solidFill>
                  <a:srgbClr val="FFFFFF"/>
                </a:solidFill>
                <a:latin typeface="+mj-lt"/>
                <a:ea typeface="+mj-ea"/>
                <a:cs typeface="+mj-cs"/>
              </a:rPr>
              <a:t>HEALTH CLUSTER: PROJECTS CLASSIFIED BY </a:t>
            </a:r>
            <a:r>
              <a:rPr lang="en-US" sz="3100" kern="1200" dirty="0" err="1">
                <a:solidFill>
                  <a:srgbClr val="FFFFFF"/>
                </a:solidFill>
                <a:latin typeface="+mj-lt"/>
                <a:ea typeface="+mj-ea"/>
                <a:cs typeface="+mj-cs"/>
              </a:rPr>
              <a:t>EuroSciVoc</a:t>
            </a:r>
            <a:r>
              <a:rPr lang="en-US" sz="3100" kern="1200" dirty="0">
                <a:solidFill>
                  <a:srgbClr val="FFFFFF"/>
                </a:solidFill>
                <a:latin typeface="+mj-lt"/>
                <a:ea typeface="+mj-ea"/>
                <a:cs typeface="+mj-cs"/>
              </a:rPr>
              <a:t> </a:t>
            </a:r>
          </a:p>
        </p:txBody>
      </p:sp>
      <p:pic>
        <p:nvPicPr>
          <p:cNvPr id="5" name="Picture 4">
            <a:extLst>
              <a:ext uri="{FF2B5EF4-FFF2-40B4-BE49-F238E27FC236}">
                <a16:creationId xmlns:a16="http://schemas.microsoft.com/office/drawing/2014/main" id="{0BFEC37D-F904-E7D3-BD30-79DE8F884332}"/>
              </a:ext>
            </a:extLst>
          </p:cNvPr>
          <p:cNvPicPr>
            <a:picLocks noChangeAspect="1"/>
          </p:cNvPicPr>
          <p:nvPr/>
        </p:nvPicPr>
        <p:blipFill>
          <a:blip r:embed="rId3"/>
          <a:stretch>
            <a:fillRect/>
          </a:stretch>
        </p:blipFill>
        <p:spPr>
          <a:xfrm>
            <a:off x="4870988" y="761568"/>
            <a:ext cx="6431429" cy="5077444"/>
          </a:xfrm>
          <a:prstGeom prst="rect">
            <a:avLst/>
          </a:prstGeom>
        </p:spPr>
      </p:pic>
    </p:spTree>
    <p:extLst>
      <p:ext uri="{BB962C8B-B14F-4D97-AF65-F5344CB8AC3E}">
        <p14:creationId xmlns:p14="http://schemas.microsoft.com/office/powerpoint/2010/main" val="1947895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HEALTH CHALLENGE: TOPICS</a:t>
            </a:r>
            <a:endParaRPr lang="en-US" sz="4000" dirty="0">
              <a:solidFill>
                <a:srgbClr val="FFFFFF"/>
              </a:solidFill>
            </a:endParaRPr>
          </a:p>
        </p:txBody>
      </p:sp>
      <p:pic>
        <p:nvPicPr>
          <p:cNvPr id="6" name="Picture 5">
            <a:extLst>
              <a:ext uri="{FF2B5EF4-FFF2-40B4-BE49-F238E27FC236}">
                <a16:creationId xmlns:a16="http://schemas.microsoft.com/office/drawing/2014/main" id="{85901C82-A50D-FB09-F062-1D7C08652D70}"/>
              </a:ext>
            </a:extLst>
          </p:cNvPr>
          <p:cNvPicPr>
            <a:picLocks noChangeAspect="1"/>
          </p:cNvPicPr>
          <p:nvPr/>
        </p:nvPicPr>
        <p:blipFill>
          <a:blip r:embed="rId3"/>
          <a:srcRect/>
          <a:stretch/>
        </p:blipFill>
        <p:spPr>
          <a:xfrm>
            <a:off x="-4" y="881958"/>
            <a:ext cx="12192000" cy="5976042"/>
          </a:xfrm>
          <a:prstGeom prst="rect">
            <a:avLst/>
          </a:prstGeom>
        </p:spPr>
      </p:pic>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xtBox 8">
            <a:extLst>
              <a:ext uri="{FF2B5EF4-FFF2-40B4-BE49-F238E27FC236}">
                <a16:creationId xmlns:a16="http://schemas.microsoft.com/office/drawing/2014/main" id="{F1F844D4-5EFB-EA8F-92C0-285AE53DD7C6}"/>
              </a:ext>
            </a:extLst>
          </p:cNvPr>
          <p:cNvSpPr txBox="1"/>
          <p:nvPr/>
        </p:nvSpPr>
        <p:spPr>
          <a:xfrm>
            <a:off x="3104147" y="2448872"/>
            <a:ext cx="8097253" cy="34403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72000" tIns="72000" rIns="72000" bIns="72000" rtlCol="0">
            <a:noAutofit/>
          </a:bodyPr>
          <a:lstStyle/>
          <a:p>
            <a:r>
              <a:rPr lang="en-US" b="1" i="0" u="none" strike="noStrike">
                <a:solidFill>
                  <a:srgbClr val="000000"/>
                </a:solidFill>
                <a:effectLst/>
                <a:latin typeface="Calibri" panose="020F0502020204030204" pitchFamily="34" charset="0"/>
              </a:rPr>
              <a:t>Label: </a:t>
            </a:r>
            <a:r>
              <a:rPr lang="en-US">
                <a:solidFill>
                  <a:srgbClr val="000000"/>
                </a:solidFill>
                <a:latin typeface="Calibri" panose="020F0502020204030204" pitchFamily="34" charset="0"/>
              </a:rPr>
              <a:t>Global Health Response</a:t>
            </a:r>
          </a:p>
          <a:p>
            <a:r>
              <a:rPr lang="en-US" b="1" i="0" u="none" strike="noStrike">
                <a:solidFill>
                  <a:srgbClr val="000000"/>
                </a:solidFill>
                <a:effectLst/>
                <a:latin typeface="Calibri" panose="020F0502020204030204" pitchFamily="34" charset="0"/>
              </a:rPr>
              <a:t>Long label: </a:t>
            </a:r>
            <a:r>
              <a:rPr lang="en-US">
                <a:solidFill>
                  <a:srgbClr val="000000"/>
                </a:solidFill>
                <a:latin typeface="Calibri" panose="020F0502020204030204" pitchFamily="34" charset="0"/>
              </a:rPr>
              <a:t>Global Health Response to Infectious Pandemics</a:t>
            </a:r>
          </a:p>
          <a:p>
            <a:endParaRPr lang="en-US">
              <a:solidFill>
                <a:srgbClr val="000000"/>
              </a:solidFill>
              <a:latin typeface="Calibri" panose="020F0502020204030204" pitchFamily="34" charset="0"/>
            </a:endParaRPr>
          </a:p>
          <a:p>
            <a:r>
              <a:rPr lang="en-US" b="1">
                <a:solidFill>
                  <a:srgbClr val="000000"/>
                </a:solidFill>
                <a:ea typeface="Verdana" panose="020B0604030504040204" pitchFamily="34" charset="0"/>
                <a:cs typeface="Verdana" panose="020B0604030504040204" pitchFamily="34" charset="0"/>
              </a:rPr>
              <a:t>Description: </a:t>
            </a:r>
            <a:r>
              <a:rPr lang="en-US">
                <a:solidFill>
                  <a:srgbClr val="000000"/>
                </a:solidFill>
                <a:latin typeface="Calibri" panose="020F0502020204030204" pitchFamily="34" charset="0"/>
              </a:rPr>
              <a:t>This cluster of projects focuses on a global health response to infectious pandemics, particularly addressing topics such as pandemic modeling, e-health, vaccine hesitancy, epidemic intelligence, and implementation research to enhance public health preparedness and response. Various multidisciplinary networks and alliances have been established to combat the spread of infectious diseases and improve healthcare systems worldwide.</a:t>
            </a:r>
          </a:p>
          <a:p>
            <a:endParaRPr lang="en-US" b="0" i="0" u="none" strike="noStrike">
              <a:solidFill>
                <a:srgbClr val="000000"/>
              </a:solidFill>
              <a:effectLst/>
              <a:latin typeface="Calibri" panose="020F0502020204030204" pitchFamily="34" charset="0"/>
            </a:endParaRPr>
          </a:p>
          <a:p>
            <a:r>
              <a:rPr lang="en-US" b="1">
                <a:solidFill>
                  <a:srgbClr val="000000"/>
                </a:solidFill>
                <a:latin typeface="Calibri" panose="020F0502020204030204" pitchFamily="34" charset="0"/>
                <a:ea typeface="Verdana" panose="020B0604030504040204" pitchFamily="34" charset="0"/>
                <a:cs typeface="Verdana" panose="020B0604030504040204" pitchFamily="34" charset="0"/>
              </a:rPr>
              <a:t>Terms: </a:t>
            </a:r>
            <a:r>
              <a:rPr lang="nl-BE">
                <a:solidFill>
                  <a:srgbClr val="000000"/>
                </a:solidFill>
                <a:latin typeface="Calibri" panose="020F0502020204030204" pitchFamily="34" charset="0"/>
              </a:rPr>
              <a:t>covid | 19 | research | outbreak | response | public | health | preparedness | social | cov</a:t>
            </a:r>
            <a:endParaRPr lang="nl-BE">
              <a:ea typeface="Verdana" panose="020B0604030504040204" pitchFamily="34" charset="0"/>
              <a:cs typeface="Verdana" panose="020B0604030504040204" pitchFamily="34" charset="0"/>
            </a:endParaRPr>
          </a:p>
        </p:txBody>
      </p:sp>
      <p:sp>
        <p:nvSpPr>
          <p:cNvPr id="11" name="Freeform: Shape 10">
            <a:extLst>
              <a:ext uri="{FF2B5EF4-FFF2-40B4-BE49-F238E27FC236}">
                <a16:creationId xmlns:a16="http://schemas.microsoft.com/office/drawing/2014/main" id="{81031853-62C6-1B9A-BC7D-F9503666B863}"/>
              </a:ext>
            </a:extLst>
          </p:cNvPr>
          <p:cNvSpPr/>
          <p:nvPr/>
        </p:nvSpPr>
        <p:spPr bwMode="auto">
          <a:xfrm rot="5910429">
            <a:off x="6054177" y="1886261"/>
            <a:ext cx="782053" cy="409074"/>
          </a:xfrm>
          <a:custGeom>
            <a:avLst/>
            <a:gdLst>
              <a:gd name="connsiteX0" fmla="*/ 0 w 782053"/>
              <a:gd name="connsiteY0" fmla="*/ 0 h 412683"/>
              <a:gd name="connsiteX1" fmla="*/ 72190 w 782053"/>
              <a:gd name="connsiteY1" fmla="*/ 156411 h 412683"/>
              <a:gd name="connsiteX2" fmla="*/ 288758 w 782053"/>
              <a:gd name="connsiteY2" fmla="*/ 360948 h 412683"/>
              <a:gd name="connsiteX3" fmla="*/ 409074 w 782053"/>
              <a:gd name="connsiteY3" fmla="*/ 397042 h 412683"/>
              <a:gd name="connsiteX4" fmla="*/ 782053 w 782053"/>
              <a:gd name="connsiteY4" fmla="*/ 409074 h 412683"/>
              <a:gd name="connsiteX0" fmla="*/ 0 w 782053"/>
              <a:gd name="connsiteY0" fmla="*/ 0 h 412683"/>
              <a:gd name="connsiteX1" fmla="*/ 72190 w 782053"/>
              <a:gd name="connsiteY1" fmla="*/ 156411 h 412683"/>
              <a:gd name="connsiteX2" fmla="*/ 409074 w 782053"/>
              <a:gd name="connsiteY2" fmla="*/ 397042 h 412683"/>
              <a:gd name="connsiteX3" fmla="*/ 782053 w 782053"/>
              <a:gd name="connsiteY3" fmla="*/ 409074 h 412683"/>
              <a:gd name="connsiteX0" fmla="*/ 0 w 782053"/>
              <a:gd name="connsiteY0" fmla="*/ 0 h 412683"/>
              <a:gd name="connsiteX1" fmla="*/ 72190 w 782053"/>
              <a:gd name="connsiteY1" fmla="*/ 156411 h 412683"/>
              <a:gd name="connsiteX2" fmla="*/ 409074 w 782053"/>
              <a:gd name="connsiteY2" fmla="*/ 397042 h 412683"/>
              <a:gd name="connsiteX3" fmla="*/ 782053 w 782053"/>
              <a:gd name="connsiteY3" fmla="*/ 409074 h 412683"/>
              <a:gd name="connsiteX0" fmla="*/ 7188 w 789241"/>
              <a:gd name="connsiteY0" fmla="*/ 0 h 409074"/>
              <a:gd name="connsiteX1" fmla="*/ 79378 w 789241"/>
              <a:gd name="connsiteY1" fmla="*/ 156411 h 409074"/>
              <a:gd name="connsiteX2" fmla="*/ 789241 w 789241"/>
              <a:gd name="connsiteY2" fmla="*/ 409074 h 409074"/>
              <a:gd name="connsiteX0" fmla="*/ 7188 w 789241"/>
              <a:gd name="connsiteY0" fmla="*/ 0 h 417366"/>
              <a:gd name="connsiteX1" fmla="*/ 79378 w 789241"/>
              <a:gd name="connsiteY1" fmla="*/ 156411 h 417366"/>
              <a:gd name="connsiteX2" fmla="*/ 789241 w 789241"/>
              <a:gd name="connsiteY2" fmla="*/ 409074 h 417366"/>
              <a:gd name="connsiteX0" fmla="*/ 0 w 782053"/>
              <a:gd name="connsiteY0" fmla="*/ 0 h 409074"/>
              <a:gd name="connsiteX1" fmla="*/ 782053 w 782053"/>
              <a:gd name="connsiteY1" fmla="*/ 409074 h 409074"/>
              <a:gd name="connsiteX0" fmla="*/ 0 w 782053"/>
              <a:gd name="connsiteY0" fmla="*/ 0 h 409074"/>
              <a:gd name="connsiteX1" fmla="*/ 782053 w 782053"/>
              <a:gd name="connsiteY1" fmla="*/ 409074 h 409074"/>
            </a:gdLst>
            <a:ahLst/>
            <a:cxnLst>
              <a:cxn ang="0">
                <a:pos x="connsiteX0" y="connsiteY0"/>
              </a:cxn>
              <a:cxn ang="0">
                <a:pos x="connsiteX1" y="connsiteY1"/>
              </a:cxn>
            </a:cxnLst>
            <a:rect l="l" t="t" r="r" b="b"/>
            <a:pathLst>
              <a:path w="782053" h="409074">
                <a:moveTo>
                  <a:pt x="0" y="0"/>
                </a:moveTo>
                <a:cubicBezTo>
                  <a:pt x="188494" y="605589"/>
                  <a:pt x="521369" y="272716"/>
                  <a:pt x="782053" y="409074"/>
                </a:cubicBezTo>
              </a:path>
            </a:pathLst>
          </a:custGeom>
          <a:noFill/>
          <a:ln w="76200">
            <a:solidFill>
              <a:srgbClr val="000000"/>
            </a:solidFill>
            <a:tailEnd type="triangle"/>
          </a:ln>
          <a:extLst>
            <a:ext uri="{91240B29-F687-4f45-9708-019B960494DF}">
              <a14:hiddenLine xmlns="" xmlns:a14="http://schemas.microsoft.com/office/drawing/2010/main" w="9525">
                <a:solidFill>
                  <a:srgbClr val="000000"/>
                </a:solidFill>
                <a:miter lim="800000"/>
                <a:headEnd/>
                <a:tailEnd/>
              </a14:hiddenLine>
            </a:ext>
          </a:extLst>
        </p:spPr>
        <p:txBody>
          <a:bodyPr rtlCol="0" anchor="ctr"/>
          <a:lstStyle/>
          <a:p>
            <a:pPr algn="ctr"/>
            <a:endParaRPr lang="nl-BE"/>
          </a:p>
        </p:txBody>
      </p:sp>
      <p:pic>
        <p:nvPicPr>
          <p:cNvPr id="13" name="Picture 12" descr="A qr code with black squares&#10;&#10;Description automatically generated">
            <a:extLst>
              <a:ext uri="{FF2B5EF4-FFF2-40B4-BE49-F238E27FC236}">
                <a16:creationId xmlns:a16="http://schemas.microsoft.com/office/drawing/2014/main" id="{C5326C2F-E493-193A-35C9-F98A442CAD03}"/>
              </a:ext>
            </a:extLst>
          </p:cNvPr>
          <p:cNvPicPr>
            <a:picLocks noChangeAspect="1"/>
          </p:cNvPicPr>
          <p:nvPr/>
        </p:nvPicPr>
        <p:blipFill>
          <a:blip r:embed="rId4"/>
          <a:stretch>
            <a:fillRect/>
          </a:stretch>
        </p:blipFill>
        <p:spPr>
          <a:xfrm>
            <a:off x="0" y="2636647"/>
            <a:ext cx="3426696" cy="3426696"/>
          </a:xfrm>
          <a:prstGeom prst="rect">
            <a:avLst/>
          </a:prstGeom>
        </p:spPr>
      </p:pic>
    </p:spTree>
    <p:extLst>
      <p:ext uri="{BB962C8B-B14F-4D97-AF65-F5344CB8AC3E}">
        <p14:creationId xmlns:p14="http://schemas.microsoft.com/office/powerpoint/2010/main" val="67220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5EAEC74-9148-3C8E-73CF-AA261C6FCA22}"/>
              </a:ext>
            </a:extLst>
          </p:cNvPr>
          <p:cNvSpPr>
            <a:spLocks noGrp="1"/>
          </p:cNvSpPr>
          <p:nvPr>
            <p:ph type="title"/>
          </p:nvPr>
        </p:nvSpPr>
        <p:spPr>
          <a:xfrm>
            <a:off x="406835" y="3681984"/>
            <a:ext cx="3340071" cy="2690212"/>
          </a:xfrm>
        </p:spPr>
        <p:txBody>
          <a:bodyPr vert="horz" lIns="91440" tIns="45720" rIns="91440" bIns="45720" rtlCol="0" anchor="t">
            <a:normAutofit/>
          </a:bodyPr>
          <a:lstStyle/>
          <a:p>
            <a:r>
              <a:rPr lang="en-US" sz="2800" kern="1200" dirty="0">
                <a:solidFill>
                  <a:srgbClr val="FFFFFF"/>
                </a:solidFill>
                <a:latin typeface="+mj-lt"/>
                <a:ea typeface="+mj-ea"/>
                <a:cs typeface="+mj-cs"/>
              </a:rPr>
              <a:t>HORIZON </a:t>
            </a:r>
            <a:r>
              <a:rPr lang="en-US" sz="2800" dirty="0">
                <a:solidFill>
                  <a:srgbClr val="FFFFFF"/>
                </a:solidFill>
              </a:rPr>
              <a:t>EUROPE </a:t>
            </a:r>
            <a:r>
              <a:rPr lang="en-US" sz="2800" kern="1200" dirty="0">
                <a:solidFill>
                  <a:srgbClr val="FFFFFF"/>
                </a:solidFill>
                <a:latin typeface="+mj-lt"/>
                <a:ea typeface="+mj-ea"/>
                <a:cs typeface="+mj-cs"/>
              </a:rPr>
              <a:t>CLIMATE CLUSTER: PROJECTS CLASSIFIED BY </a:t>
            </a:r>
            <a:r>
              <a:rPr lang="en-US" sz="2800" kern="1200" dirty="0" err="1">
                <a:solidFill>
                  <a:srgbClr val="FFFFFF"/>
                </a:solidFill>
                <a:latin typeface="+mj-lt"/>
                <a:ea typeface="+mj-ea"/>
                <a:cs typeface="+mj-cs"/>
              </a:rPr>
              <a:t>EuroSciVoc</a:t>
            </a:r>
            <a:r>
              <a:rPr lang="en-US" sz="2800" kern="1200" dirty="0">
                <a:solidFill>
                  <a:srgbClr val="FFFFFF"/>
                </a:solidFill>
                <a:latin typeface="+mj-lt"/>
                <a:ea typeface="+mj-ea"/>
                <a:cs typeface="+mj-cs"/>
              </a:rPr>
              <a:t> </a:t>
            </a:r>
          </a:p>
        </p:txBody>
      </p:sp>
      <p:pic>
        <p:nvPicPr>
          <p:cNvPr id="3" name="Picture 2">
            <a:extLst>
              <a:ext uri="{FF2B5EF4-FFF2-40B4-BE49-F238E27FC236}">
                <a16:creationId xmlns:a16="http://schemas.microsoft.com/office/drawing/2014/main" id="{01EFE756-CD88-D872-DDCE-D468DE315FBE}"/>
              </a:ext>
            </a:extLst>
          </p:cNvPr>
          <p:cNvPicPr>
            <a:picLocks noChangeAspect="1"/>
          </p:cNvPicPr>
          <p:nvPr/>
        </p:nvPicPr>
        <p:blipFill>
          <a:blip r:embed="rId3"/>
          <a:stretch>
            <a:fillRect/>
          </a:stretch>
        </p:blipFill>
        <p:spPr>
          <a:xfrm>
            <a:off x="4974086" y="438860"/>
            <a:ext cx="5511034" cy="5929594"/>
          </a:xfrm>
          <a:prstGeom prst="rect">
            <a:avLst/>
          </a:prstGeom>
        </p:spPr>
      </p:pic>
    </p:spTree>
    <p:extLst>
      <p:ext uri="{BB962C8B-B14F-4D97-AF65-F5344CB8AC3E}">
        <p14:creationId xmlns:p14="http://schemas.microsoft.com/office/powerpoint/2010/main" val="931280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HEALTH CHALLENGE: TOPICS</a:t>
            </a:r>
            <a:endParaRPr lang="en-US" sz="4000" dirty="0">
              <a:solidFill>
                <a:srgbClr val="FFFFFF"/>
              </a:solidFill>
            </a:endParaRPr>
          </a:p>
        </p:txBody>
      </p:sp>
      <p:pic>
        <p:nvPicPr>
          <p:cNvPr id="6" name="Picture 5">
            <a:extLst>
              <a:ext uri="{FF2B5EF4-FFF2-40B4-BE49-F238E27FC236}">
                <a16:creationId xmlns:a16="http://schemas.microsoft.com/office/drawing/2014/main" id="{85901C82-A50D-FB09-F062-1D7C08652D70}"/>
              </a:ext>
            </a:extLst>
          </p:cNvPr>
          <p:cNvPicPr>
            <a:picLocks noChangeAspect="1"/>
          </p:cNvPicPr>
          <p:nvPr/>
        </p:nvPicPr>
        <p:blipFill>
          <a:blip r:embed="rId3"/>
          <a:srcRect/>
          <a:stretch/>
        </p:blipFill>
        <p:spPr>
          <a:xfrm>
            <a:off x="-4" y="925578"/>
            <a:ext cx="12192000" cy="5888801"/>
          </a:xfrm>
          <a:prstGeom prst="rect">
            <a:avLst/>
          </a:prstGeom>
        </p:spPr>
      </p:pic>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descr="A qr code with black squares&#10;&#10;Description automatically generated">
            <a:extLst>
              <a:ext uri="{FF2B5EF4-FFF2-40B4-BE49-F238E27FC236}">
                <a16:creationId xmlns:a16="http://schemas.microsoft.com/office/drawing/2014/main" id="{FD43C2C1-9CE0-8D02-B343-894C142702B7}"/>
              </a:ext>
            </a:extLst>
          </p:cNvPr>
          <p:cNvPicPr>
            <a:picLocks noChangeAspect="1"/>
          </p:cNvPicPr>
          <p:nvPr/>
        </p:nvPicPr>
        <p:blipFill>
          <a:blip r:embed="rId4"/>
          <a:stretch>
            <a:fillRect/>
          </a:stretch>
        </p:blipFill>
        <p:spPr>
          <a:xfrm>
            <a:off x="0" y="2636647"/>
            <a:ext cx="3426696" cy="3426696"/>
          </a:xfrm>
          <a:prstGeom prst="rect">
            <a:avLst/>
          </a:prstGeom>
        </p:spPr>
      </p:pic>
      <p:sp>
        <p:nvSpPr>
          <p:cNvPr id="9" name="TextBox 8">
            <a:extLst>
              <a:ext uri="{FF2B5EF4-FFF2-40B4-BE49-F238E27FC236}">
                <a16:creationId xmlns:a16="http://schemas.microsoft.com/office/drawing/2014/main" id="{A9F51C96-C18E-4591-F6DB-18CE688CE798}"/>
              </a:ext>
            </a:extLst>
          </p:cNvPr>
          <p:cNvSpPr txBox="1"/>
          <p:nvPr/>
        </p:nvSpPr>
        <p:spPr>
          <a:xfrm>
            <a:off x="195943" y="1390839"/>
            <a:ext cx="3472542" cy="1015663"/>
          </a:xfrm>
          <a:prstGeom prst="rect">
            <a:avLst/>
          </a:prstGeom>
          <a:noFill/>
        </p:spPr>
        <p:txBody>
          <a:bodyPr wrap="square" rtlCol="0">
            <a:spAutoFit/>
          </a:bodyPr>
          <a:lstStyle/>
          <a:p>
            <a:r>
              <a:rPr lang="nl-BE" sz="2000"/>
              <a:t>Topic colour indicates how close </a:t>
            </a:r>
            <a:r>
              <a:rPr lang="nl-BE" sz="2000" b="1"/>
              <a:t>textual project descriptions </a:t>
            </a:r>
            <a:r>
              <a:rPr lang="nl-BE" sz="2000"/>
              <a:t>are to SSH.</a:t>
            </a:r>
          </a:p>
        </p:txBody>
      </p:sp>
    </p:spTree>
    <p:extLst>
      <p:ext uri="{BB962C8B-B14F-4D97-AF65-F5344CB8AC3E}">
        <p14:creationId xmlns:p14="http://schemas.microsoft.com/office/powerpoint/2010/main" val="341063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56B9B-56C9-557B-AAF8-7F0CCFE6A057}"/>
              </a:ext>
            </a:extLst>
          </p:cNvPr>
          <p:cNvSpPr>
            <a:spLocks noGrp="1"/>
          </p:cNvSpPr>
          <p:nvPr>
            <p:ph type="title"/>
          </p:nvPr>
        </p:nvSpPr>
        <p:spPr>
          <a:xfrm>
            <a:off x="239855" y="2850075"/>
            <a:ext cx="3534975" cy="3387497"/>
          </a:xfrm>
        </p:spPr>
        <p:txBody>
          <a:bodyPr anchor="b">
            <a:normAutofit/>
          </a:bodyPr>
          <a:lstStyle/>
          <a:p>
            <a:r>
              <a:rPr lang="en-US" sz="3200">
                <a:solidFill>
                  <a:srgbClr val="FFFFFF"/>
                </a:solidFill>
              </a:rPr>
              <a:t>TOPIC ANALYSIS:</a:t>
            </a:r>
            <a:br>
              <a:rPr lang="en-US" sz="3200">
                <a:solidFill>
                  <a:srgbClr val="FFFFFF"/>
                </a:solidFill>
              </a:rPr>
            </a:br>
            <a:r>
              <a:rPr lang="en-US" sz="3200">
                <a:solidFill>
                  <a:srgbClr val="FFFFFF"/>
                </a:solidFill>
              </a:rPr>
              <a:t>STEPS</a:t>
            </a:r>
            <a:endParaRPr lang="en-US" sz="3200" dirty="0">
              <a:solidFill>
                <a:srgbClr val="FFFFFF"/>
              </a:solidFill>
            </a:endParaRPr>
          </a:p>
        </p:txBody>
      </p:sp>
      <p:pic>
        <p:nvPicPr>
          <p:cNvPr id="17" name="Content Placeholder 16">
            <a:extLst>
              <a:ext uri="{FF2B5EF4-FFF2-40B4-BE49-F238E27FC236}">
                <a16:creationId xmlns:a16="http://schemas.microsoft.com/office/drawing/2014/main" id="{346E5C5A-9B9C-ADD0-3878-71EA419CC92A}"/>
              </a:ext>
            </a:extLst>
          </p:cNvPr>
          <p:cNvPicPr>
            <a:picLocks noGrp="1" noChangeAspect="1"/>
          </p:cNvPicPr>
          <p:nvPr>
            <p:ph idx="1"/>
          </p:nvPr>
        </p:nvPicPr>
        <p:blipFill>
          <a:blip r:embed="rId3"/>
          <a:stretch>
            <a:fillRect/>
          </a:stretch>
        </p:blipFill>
        <p:spPr>
          <a:xfrm>
            <a:off x="5996459" y="287747"/>
            <a:ext cx="3352591" cy="6302781"/>
          </a:xfrm>
        </p:spPr>
      </p:pic>
      <p:pic>
        <p:nvPicPr>
          <p:cNvPr id="4" name="Picture 3" descr="A logo for a company&#10;&#10;Description automatically generated">
            <a:extLst>
              <a:ext uri="{FF2B5EF4-FFF2-40B4-BE49-F238E27FC236}">
                <a16:creationId xmlns:a16="http://schemas.microsoft.com/office/drawing/2014/main" id="{56E61A00-6CB2-E612-922E-EBD1A1611FB5}"/>
              </a:ext>
            </a:extLst>
          </p:cNvPr>
          <p:cNvPicPr>
            <a:picLocks noChangeAspect="1"/>
          </p:cNvPicPr>
          <p:nvPr/>
        </p:nvPicPr>
        <p:blipFill>
          <a:blip r:embed="rId4"/>
          <a:stretch>
            <a:fillRect/>
          </a:stretch>
        </p:blipFill>
        <p:spPr>
          <a:xfrm>
            <a:off x="9349050" y="5491566"/>
            <a:ext cx="2692400" cy="1356296"/>
          </a:xfrm>
          <a:prstGeom prst="rect">
            <a:avLst/>
          </a:prstGeom>
        </p:spPr>
      </p:pic>
    </p:spTree>
    <p:extLst>
      <p:ext uri="{BB962C8B-B14F-4D97-AF65-F5344CB8AC3E}">
        <p14:creationId xmlns:p14="http://schemas.microsoft.com/office/powerpoint/2010/main" val="510836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HORIZON-HLTH: topics</a:t>
            </a:r>
            <a:endParaRPr lang="en-US" sz="4000" dirty="0">
              <a:solidFill>
                <a:srgbClr val="FFFFFF"/>
              </a:solidFill>
            </a:endParaRPr>
          </a:p>
        </p:txBody>
      </p:sp>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38E6A453-A7DE-D296-EBC4-A1ED84A2A1C0}"/>
              </a:ext>
            </a:extLst>
          </p:cNvPr>
          <p:cNvSpPr>
            <a:spLocks noGrp="1"/>
          </p:cNvSpPr>
          <p:nvPr>
            <p:ph idx="1"/>
          </p:nvPr>
        </p:nvSpPr>
        <p:spPr/>
        <p:txBody>
          <a:bodyPr/>
          <a:lstStyle/>
          <a:p>
            <a:endParaRPr lang="nl-BE"/>
          </a:p>
        </p:txBody>
      </p:sp>
      <p:pic>
        <p:nvPicPr>
          <p:cNvPr id="5" name="Picture 4">
            <a:extLst>
              <a:ext uri="{FF2B5EF4-FFF2-40B4-BE49-F238E27FC236}">
                <a16:creationId xmlns:a16="http://schemas.microsoft.com/office/drawing/2014/main" id="{2872148A-4D02-A6E6-19AD-B118BCB18BA1}"/>
              </a:ext>
            </a:extLst>
          </p:cNvPr>
          <p:cNvPicPr>
            <a:picLocks noChangeAspect="1"/>
          </p:cNvPicPr>
          <p:nvPr/>
        </p:nvPicPr>
        <p:blipFill>
          <a:blip r:embed="rId3"/>
          <a:stretch>
            <a:fillRect/>
          </a:stretch>
        </p:blipFill>
        <p:spPr>
          <a:xfrm>
            <a:off x="0" y="969199"/>
            <a:ext cx="12192000" cy="5888801"/>
          </a:xfrm>
          <a:prstGeom prst="rect">
            <a:avLst/>
          </a:prstGeom>
        </p:spPr>
      </p:pic>
      <p:sp>
        <p:nvSpPr>
          <p:cNvPr id="6" name="Rectangle 5">
            <a:extLst>
              <a:ext uri="{FF2B5EF4-FFF2-40B4-BE49-F238E27FC236}">
                <a16:creationId xmlns:a16="http://schemas.microsoft.com/office/drawing/2014/main" id="{6AB0DB68-CC64-2A13-EE59-D87C73EB4A0C}"/>
              </a:ext>
            </a:extLst>
          </p:cNvPr>
          <p:cNvSpPr/>
          <p:nvPr/>
        </p:nvSpPr>
        <p:spPr>
          <a:xfrm>
            <a:off x="87682"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8" descr="A qr code with a few black squares&#10;&#10;Description automatically generated">
            <a:extLst>
              <a:ext uri="{FF2B5EF4-FFF2-40B4-BE49-F238E27FC236}">
                <a16:creationId xmlns:a16="http://schemas.microsoft.com/office/drawing/2014/main" id="{4E46A21C-0A10-BA49-060B-7C58D6CFAB16}"/>
              </a:ext>
            </a:extLst>
          </p:cNvPr>
          <p:cNvPicPr>
            <a:picLocks noChangeAspect="1"/>
          </p:cNvPicPr>
          <p:nvPr/>
        </p:nvPicPr>
        <p:blipFill>
          <a:blip r:embed="rId4"/>
          <a:stretch>
            <a:fillRect/>
          </a:stretch>
        </p:blipFill>
        <p:spPr>
          <a:xfrm>
            <a:off x="3844448" y="2455672"/>
            <a:ext cx="2915853" cy="2915853"/>
          </a:xfrm>
          <a:prstGeom prst="rect">
            <a:avLst/>
          </a:prstGeom>
        </p:spPr>
      </p:pic>
    </p:spTree>
    <p:extLst>
      <p:ext uri="{BB962C8B-B14F-4D97-AF65-F5344CB8AC3E}">
        <p14:creationId xmlns:p14="http://schemas.microsoft.com/office/powerpoint/2010/main" val="74200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HORIZON-HLTH</a:t>
            </a:r>
            <a:endParaRPr lang="en-US" sz="4000" dirty="0">
              <a:solidFill>
                <a:srgbClr val="FFFFFF"/>
              </a:solidFill>
            </a:endParaRPr>
          </a:p>
        </p:txBody>
      </p:sp>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38E6A453-A7DE-D296-EBC4-A1ED84A2A1C0}"/>
              </a:ext>
            </a:extLst>
          </p:cNvPr>
          <p:cNvSpPr>
            <a:spLocks noGrp="1"/>
          </p:cNvSpPr>
          <p:nvPr>
            <p:ph idx="1"/>
          </p:nvPr>
        </p:nvSpPr>
        <p:spPr/>
        <p:txBody>
          <a:bodyPr/>
          <a:lstStyle/>
          <a:p>
            <a:endParaRPr lang="nl-BE"/>
          </a:p>
        </p:txBody>
      </p:sp>
      <p:pic>
        <p:nvPicPr>
          <p:cNvPr id="15" name="Picture 14">
            <a:extLst>
              <a:ext uri="{FF2B5EF4-FFF2-40B4-BE49-F238E27FC236}">
                <a16:creationId xmlns:a16="http://schemas.microsoft.com/office/drawing/2014/main" id="{136EB8E7-5E65-F626-612D-03490354FE65}"/>
              </a:ext>
            </a:extLst>
          </p:cNvPr>
          <p:cNvPicPr>
            <a:picLocks noChangeAspect="1"/>
          </p:cNvPicPr>
          <p:nvPr/>
        </p:nvPicPr>
        <p:blipFill>
          <a:blip r:embed="rId3"/>
          <a:stretch>
            <a:fillRect/>
          </a:stretch>
        </p:blipFill>
        <p:spPr>
          <a:xfrm>
            <a:off x="-10060" y="1212423"/>
            <a:ext cx="12202055" cy="5538311"/>
          </a:xfrm>
          <a:prstGeom prst="rect">
            <a:avLst/>
          </a:prstGeom>
        </p:spPr>
      </p:pic>
    </p:spTree>
    <p:extLst>
      <p:ext uri="{BB962C8B-B14F-4D97-AF65-F5344CB8AC3E}">
        <p14:creationId xmlns:p14="http://schemas.microsoft.com/office/powerpoint/2010/main" val="3852490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5EAEC74-9148-3C8E-73CF-AA261C6FCA22}"/>
              </a:ext>
            </a:extLst>
          </p:cNvPr>
          <p:cNvSpPr>
            <a:spLocks noGrp="1"/>
          </p:cNvSpPr>
          <p:nvPr>
            <p:ph type="title"/>
          </p:nvPr>
        </p:nvSpPr>
        <p:spPr>
          <a:xfrm>
            <a:off x="1371597" y="348865"/>
            <a:ext cx="10044023" cy="877729"/>
          </a:xfrm>
        </p:spPr>
        <p:txBody>
          <a:bodyPr anchor="ctr">
            <a:normAutofit/>
          </a:bodyPr>
          <a:lstStyle/>
          <a:p>
            <a:r>
              <a:rPr lang="en-US" sz="3100">
                <a:solidFill>
                  <a:srgbClr val="FFFFFF"/>
                </a:solidFill>
              </a:rPr>
              <a:t>HORIZON EUROPE vs HORIZON 2020: HEALTH</a:t>
            </a:r>
            <a:endParaRPr lang="en-US" sz="3100" dirty="0">
              <a:solidFill>
                <a:srgbClr val="FFFFFF"/>
              </a:solidFill>
            </a:endParaRPr>
          </a:p>
        </p:txBody>
      </p:sp>
      <p:sp>
        <p:nvSpPr>
          <p:cNvPr id="6" name="Content Placeholder 3">
            <a:extLst>
              <a:ext uri="{FF2B5EF4-FFF2-40B4-BE49-F238E27FC236}">
                <a16:creationId xmlns:a16="http://schemas.microsoft.com/office/drawing/2014/main" id="{4A142A01-458C-38E7-EBAA-270A11CA63D4}"/>
              </a:ext>
            </a:extLst>
          </p:cNvPr>
          <p:cNvSpPr>
            <a:spLocks noGrp="1"/>
          </p:cNvSpPr>
          <p:nvPr>
            <p:ph idx="1"/>
          </p:nvPr>
        </p:nvSpPr>
        <p:spPr>
          <a:xfrm>
            <a:off x="623887" y="1577009"/>
            <a:ext cx="10944226" cy="4660279"/>
          </a:xfrm>
        </p:spPr>
        <p:txBody>
          <a:bodyPr/>
          <a:lstStyle/>
          <a:p>
            <a:pPr marL="0" indent="0">
              <a:buNone/>
            </a:pPr>
            <a:r>
              <a:rPr lang="nl-BE" b="0"/>
              <a:t>Has SSH integration improved compared to H2020?</a:t>
            </a:r>
          </a:p>
        </p:txBody>
      </p:sp>
      <p:pic>
        <p:nvPicPr>
          <p:cNvPr id="7" name="Picture 5">
            <a:extLst>
              <a:ext uri="{FF2B5EF4-FFF2-40B4-BE49-F238E27FC236}">
                <a16:creationId xmlns:a16="http://schemas.microsoft.com/office/drawing/2014/main" id="{A8010086-B7FC-7B23-4782-56E7E0F9D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12" y="2534624"/>
            <a:ext cx="4548535" cy="4302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A8923A-8C6F-2CD9-D530-EE1E9A964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859" y="2654119"/>
            <a:ext cx="4548536" cy="41815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EB8C40-E44C-6626-7B96-CABB5606E2A8}"/>
              </a:ext>
            </a:extLst>
          </p:cNvPr>
          <p:cNvSpPr txBox="1"/>
          <p:nvPr/>
        </p:nvSpPr>
        <p:spPr>
          <a:xfrm>
            <a:off x="623886" y="2240448"/>
            <a:ext cx="2091470" cy="369332"/>
          </a:xfrm>
          <a:prstGeom prst="rect">
            <a:avLst/>
          </a:prstGeom>
          <a:noFill/>
        </p:spPr>
        <p:txBody>
          <a:bodyPr wrap="none" rtlCol="0">
            <a:spAutoFit/>
          </a:bodyPr>
          <a:lstStyle/>
          <a:p>
            <a:r>
              <a:rPr lang="nl-BE"/>
              <a:t>Share SSH projects</a:t>
            </a:r>
          </a:p>
        </p:txBody>
      </p:sp>
      <p:sp>
        <p:nvSpPr>
          <p:cNvPr id="11" name="TextBox 10">
            <a:extLst>
              <a:ext uri="{FF2B5EF4-FFF2-40B4-BE49-F238E27FC236}">
                <a16:creationId xmlns:a16="http://schemas.microsoft.com/office/drawing/2014/main" id="{EFF3F811-571A-5B5A-E6CD-B449D6395C47}"/>
              </a:ext>
            </a:extLst>
          </p:cNvPr>
          <p:cNvSpPr txBox="1"/>
          <p:nvPr/>
        </p:nvSpPr>
        <p:spPr>
          <a:xfrm>
            <a:off x="5747859" y="2240448"/>
            <a:ext cx="2559675" cy="369332"/>
          </a:xfrm>
          <a:prstGeom prst="rect">
            <a:avLst/>
          </a:prstGeom>
          <a:noFill/>
        </p:spPr>
        <p:txBody>
          <a:bodyPr wrap="none" rtlCol="0">
            <a:spAutoFit/>
          </a:bodyPr>
          <a:lstStyle/>
          <a:p>
            <a:r>
              <a:rPr lang="nl-BE"/>
              <a:t>Textual similarity to SSH</a:t>
            </a:r>
          </a:p>
        </p:txBody>
      </p:sp>
    </p:spTree>
    <p:extLst>
      <p:ext uri="{BB962C8B-B14F-4D97-AF65-F5344CB8AC3E}">
        <p14:creationId xmlns:p14="http://schemas.microsoft.com/office/powerpoint/2010/main" val="4167251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eople in circles&#10;&#10;Description automatically generated">
            <a:extLst>
              <a:ext uri="{FF2B5EF4-FFF2-40B4-BE49-F238E27FC236}">
                <a16:creationId xmlns:a16="http://schemas.microsoft.com/office/drawing/2014/main" id="{10A2CE80-2B71-1C7D-BF9E-C29F4234CFA2}"/>
              </a:ext>
            </a:extLst>
          </p:cNvPr>
          <p:cNvPicPr>
            <a:picLocks noChangeAspect="1"/>
          </p:cNvPicPr>
          <p:nvPr/>
        </p:nvPicPr>
        <p:blipFill>
          <a:blip r:embed="rId3"/>
          <a:stretch>
            <a:fillRect/>
          </a:stretch>
        </p:blipFill>
        <p:spPr>
          <a:xfrm>
            <a:off x="1087738" y="333375"/>
            <a:ext cx="3931937" cy="3848533"/>
          </a:xfrm>
          <a:prstGeom prst="rect">
            <a:avLst/>
          </a:prstGeom>
        </p:spPr>
      </p:pic>
      <p:pic>
        <p:nvPicPr>
          <p:cNvPr id="7" name="Picture 6" descr="A collage of people in circles&#10;&#10;Description automatically generated">
            <a:extLst>
              <a:ext uri="{FF2B5EF4-FFF2-40B4-BE49-F238E27FC236}">
                <a16:creationId xmlns:a16="http://schemas.microsoft.com/office/drawing/2014/main" id="{242DC909-F196-DDA1-21FA-EFE466367A5F}"/>
              </a:ext>
            </a:extLst>
          </p:cNvPr>
          <p:cNvPicPr>
            <a:picLocks noChangeAspect="1"/>
          </p:cNvPicPr>
          <p:nvPr/>
        </p:nvPicPr>
        <p:blipFill>
          <a:blip r:embed="rId4"/>
          <a:stretch>
            <a:fillRect/>
          </a:stretch>
        </p:blipFill>
        <p:spPr>
          <a:xfrm>
            <a:off x="5048250" y="333375"/>
            <a:ext cx="3747879" cy="3848533"/>
          </a:xfrm>
          <a:prstGeom prst="rect">
            <a:avLst/>
          </a:prstGeom>
        </p:spPr>
      </p:pic>
      <p:pic>
        <p:nvPicPr>
          <p:cNvPr id="9" name="Picture 8" descr="A group of people in circles&#10;&#10;Description automatically generated">
            <a:extLst>
              <a:ext uri="{FF2B5EF4-FFF2-40B4-BE49-F238E27FC236}">
                <a16:creationId xmlns:a16="http://schemas.microsoft.com/office/drawing/2014/main" id="{956D2201-8997-2779-F151-2E556CFB85D3}"/>
              </a:ext>
            </a:extLst>
          </p:cNvPr>
          <p:cNvPicPr>
            <a:picLocks noChangeAspect="1"/>
          </p:cNvPicPr>
          <p:nvPr/>
        </p:nvPicPr>
        <p:blipFill>
          <a:blip r:embed="rId5"/>
          <a:stretch>
            <a:fillRect/>
          </a:stretch>
        </p:blipFill>
        <p:spPr>
          <a:xfrm>
            <a:off x="962025" y="4049619"/>
            <a:ext cx="4086225" cy="2809671"/>
          </a:xfrm>
          <a:prstGeom prst="rect">
            <a:avLst/>
          </a:prstGeom>
        </p:spPr>
      </p:pic>
      <p:sp>
        <p:nvSpPr>
          <p:cNvPr id="10" name="TextBox 9">
            <a:extLst>
              <a:ext uri="{FF2B5EF4-FFF2-40B4-BE49-F238E27FC236}">
                <a16:creationId xmlns:a16="http://schemas.microsoft.com/office/drawing/2014/main" id="{1813B7D8-6A09-98A0-9F61-EE68E3915F4D}"/>
              </a:ext>
            </a:extLst>
          </p:cNvPr>
          <p:cNvSpPr txBox="1"/>
          <p:nvPr/>
        </p:nvSpPr>
        <p:spPr>
          <a:xfrm>
            <a:off x="5443118" y="4277158"/>
            <a:ext cx="6306296" cy="492443"/>
          </a:xfrm>
          <a:prstGeom prst="rect">
            <a:avLst/>
          </a:prstGeom>
          <a:noFill/>
        </p:spPr>
        <p:txBody>
          <a:bodyPr wrap="square" rtlCol="0">
            <a:spAutoFit/>
          </a:bodyPr>
          <a:lstStyle/>
          <a:p>
            <a:r>
              <a:rPr lang="en-DK" sz="2600" b="1" dirty="0"/>
              <a:t>Interdisciplinarity+intersectionality</a:t>
            </a:r>
          </a:p>
        </p:txBody>
      </p:sp>
      <p:cxnSp>
        <p:nvCxnSpPr>
          <p:cNvPr id="12" name="Straight Connector 11">
            <a:extLst>
              <a:ext uri="{FF2B5EF4-FFF2-40B4-BE49-F238E27FC236}">
                <a16:creationId xmlns:a16="http://schemas.microsoft.com/office/drawing/2014/main" id="{DD2EF505-3A70-F92E-9258-AB072F73E53B}"/>
              </a:ext>
            </a:extLst>
          </p:cNvPr>
          <p:cNvCxnSpPr/>
          <p:nvPr/>
        </p:nvCxnSpPr>
        <p:spPr>
          <a:xfrm>
            <a:off x="8553450" y="5029069"/>
            <a:ext cx="0" cy="148590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B418018-F8AC-8FD7-7BDE-5974712A2E6A}"/>
              </a:ext>
            </a:extLst>
          </p:cNvPr>
          <p:cNvCxnSpPr>
            <a:cxnSpLocks/>
          </p:cNvCxnSpPr>
          <p:nvPr/>
        </p:nvCxnSpPr>
        <p:spPr>
          <a:xfrm>
            <a:off x="6814420" y="5772019"/>
            <a:ext cx="3269032"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713D59-F698-5178-635F-1FF3F12DFA55}"/>
              </a:ext>
            </a:extLst>
          </p:cNvPr>
          <p:cNvSpPr txBox="1"/>
          <p:nvPr/>
        </p:nvSpPr>
        <p:spPr>
          <a:xfrm>
            <a:off x="8553450" y="4815822"/>
            <a:ext cx="792205" cy="307777"/>
          </a:xfrm>
          <a:prstGeom prst="rect">
            <a:avLst/>
          </a:prstGeom>
          <a:noFill/>
        </p:spPr>
        <p:txBody>
          <a:bodyPr wrap="none" rtlCol="0">
            <a:spAutoFit/>
          </a:bodyPr>
          <a:lstStyle/>
          <a:p>
            <a:r>
              <a:rPr lang="en-DK" dirty="0"/>
              <a:t>Sectors</a:t>
            </a:r>
          </a:p>
        </p:txBody>
      </p:sp>
      <p:sp>
        <p:nvSpPr>
          <p:cNvPr id="17" name="TextBox 16">
            <a:extLst>
              <a:ext uri="{FF2B5EF4-FFF2-40B4-BE49-F238E27FC236}">
                <a16:creationId xmlns:a16="http://schemas.microsoft.com/office/drawing/2014/main" id="{CCB8B8B2-7934-7231-687D-73143120E857}"/>
              </a:ext>
            </a:extLst>
          </p:cNvPr>
          <p:cNvSpPr txBox="1"/>
          <p:nvPr/>
        </p:nvSpPr>
        <p:spPr>
          <a:xfrm>
            <a:off x="10083452" y="5618130"/>
            <a:ext cx="662361" cy="307777"/>
          </a:xfrm>
          <a:prstGeom prst="rect">
            <a:avLst/>
          </a:prstGeom>
          <a:noFill/>
        </p:spPr>
        <p:txBody>
          <a:bodyPr wrap="none" rtlCol="0">
            <a:spAutoFit/>
          </a:bodyPr>
          <a:lstStyle/>
          <a:p>
            <a:r>
              <a:rPr lang="en-DK" dirty="0"/>
              <a:t>Fields</a:t>
            </a:r>
          </a:p>
        </p:txBody>
      </p:sp>
    </p:spTree>
    <p:extLst>
      <p:ext uri="{BB962C8B-B14F-4D97-AF65-F5344CB8AC3E}">
        <p14:creationId xmlns:p14="http://schemas.microsoft.com/office/powerpoint/2010/main" val="3978369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HORIZON-HLTH – textual similarity to SSH</a:t>
            </a:r>
            <a:endParaRPr lang="en-US" sz="4000" dirty="0">
              <a:solidFill>
                <a:srgbClr val="FFFFFF"/>
              </a:solidFill>
            </a:endParaRPr>
          </a:p>
        </p:txBody>
      </p:sp>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38E6A453-A7DE-D296-EBC4-A1ED84A2A1C0}"/>
              </a:ext>
            </a:extLst>
          </p:cNvPr>
          <p:cNvSpPr>
            <a:spLocks noGrp="1"/>
          </p:cNvSpPr>
          <p:nvPr>
            <p:ph idx="1"/>
          </p:nvPr>
        </p:nvSpPr>
        <p:spPr/>
        <p:txBody>
          <a:bodyPr/>
          <a:lstStyle/>
          <a:p>
            <a:endParaRPr lang="nl-BE"/>
          </a:p>
        </p:txBody>
      </p:sp>
      <p:pic>
        <p:nvPicPr>
          <p:cNvPr id="5" name="Picture 4">
            <a:extLst>
              <a:ext uri="{FF2B5EF4-FFF2-40B4-BE49-F238E27FC236}">
                <a16:creationId xmlns:a16="http://schemas.microsoft.com/office/drawing/2014/main" id="{2872148A-4D02-A6E6-19AD-B118BCB18BA1}"/>
              </a:ext>
            </a:extLst>
          </p:cNvPr>
          <p:cNvPicPr>
            <a:picLocks noChangeAspect="1"/>
          </p:cNvPicPr>
          <p:nvPr/>
        </p:nvPicPr>
        <p:blipFill>
          <a:blip r:embed="rId3"/>
          <a:srcRect/>
          <a:stretch/>
        </p:blipFill>
        <p:spPr>
          <a:xfrm>
            <a:off x="0" y="969199"/>
            <a:ext cx="12191999" cy="5888801"/>
          </a:xfrm>
          <a:prstGeom prst="rect">
            <a:avLst/>
          </a:prstGeom>
        </p:spPr>
      </p:pic>
      <p:sp>
        <p:nvSpPr>
          <p:cNvPr id="6" name="Rectangle 5">
            <a:extLst>
              <a:ext uri="{FF2B5EF4-FFF2-40B4-BE49-F238E27FC236}">
                <a16:creationId xmlns:a16="http://schemas.microsoft.com/office/drawing/2014/main" id="{6AB0DB68-CC64-2A13-EE59-D87C73EB4A0C}"/>
              </a:ext>
            </a:extLst>
          </p:cNvPr>
          <p:cNvSpPr/>
          <p:nvPr/>
        </p:nvSpPr>
        <p:spPr>
          <a:xfrm>
            <a:off x="87682"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97529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HORIZON-HLTH – share of SSH projects</a:t>
            </a:r>
            <a:endParaRPr lang="en-US" sz="4000" dirty="0">
              <a:solidFill>
                <a:srgbClr val="FFFFFF"/>
              </a:solidFill>
            </a:endParaRPr>
          </a:p>
        </p:txBody>
      </p:sp>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38E6A453-A7DE-D296-EBC4-A1ED84A2A1C0}"/>
              </a:ext>
            </a:extLst>
          </p:cNvPr>
          <p:cNvSpPr>
            <a:spLocks noGrp="1"/>
          </p:cNvSpPr>
          <p:nvPr>
            <p:ph idx="1"/>
          </p:nvPr>
        </p:nvSpPr>
        <p:spPr/>
        <p:txBody>
          <a:bodyPr/>
          <a:lstStyle/>
          <a:p>
            <a:endParaRPr lang="nl-BE"/>
          </a:p>
        </p:txBody>
      </p:sp>
      <p:pic>
        <p:nvPicPr>
          <p:cNvPr id="5" name="Picture 4">
            <a:extLst>
              <a:ext uri="{FF2B5EF4-FFF2-40B4-BE49-F238E27FC236}">
                <a16:creationId xmlns:a16="http://schemas.microsoft.com/office/drawing/2014/main" id="{2872148A-4D02-A6E6-19AD-B118BCB18BA1}"/>
              </a:ext>
            </a:extLst>
          </p:cNvPr>
          <p:cNvPicPr>
            <a:picLocks noChangeAspect="1"/>
          </p:cNvPicPr>
          <p:nvPr/>
        </p:nvPicPr>
        <p:blipFill>
          <a:blip r:embed="rId3"/>
          <a:srcRect/>
          <a:stretch/>
        </p:blipFill>
        <p:spPr>
          <a:xfrm>
            <a:off x="0" y="969199"/>
            <a:ext cx="12191999" cy="5888801"/>
          </a:xfrm>
          <a:prstGeom prst="rect">
            <a:avLst/>
          </a:prstGeom>
        </p:spPr>
      </p:pic>
      <p:sp>
        <p:nvSpPr>
          <p:cNvPr id="6" name="Rectangle 5">
            <a:extLst>
              <a:ext uri="{FF2B5EF4-FFF2-40B4-BE49-F238E27FC236}">
                <a16:creationId xmlns:a16="http://schemas.microsoft.com/office/drawing/2014/main" id="{6AB0DB68-CC64-2A13-EE59-D87C73EB4A0C}"/>
              </a:ext>
            </a:extLst>
          </p:cNvPr>
          <p:cNvSpPr/>
          <p:nvPr/>
        </p:nvSpPr>
        <p:spPr>
          <a:xfrm>
            <a:off x="87682"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06982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HORIZON-CL5: climate, energy &amp; mobility</a:t>
            </a:r>
            <a:endParaRPr lang="en-US" sz="4000" dirty="0">
              <a:solidFill>
                <a:srgbClr val="FFFFFF"/>
              </a:solidFill>
            </a:endParaRPr>
          </a:p>
        </p:txBody>
      </p:sp>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38E6A453-A7DE-D296-EBC4-A1ED84A2A1C0}"/>
              </a:ext>
            </a:extLst>
          </p:cNvPr>
          <p:cNvSpPr>
            <a:spLocks noGrp="1"/>
          </p:cNvSpPr>
          <p:nvPr>
            <p:ph idx="1"/>
          </p:nvPr>
        </p:nvSpPr>
        <p:spPr/>
        <p:txBody>
          <a:bodyPr/>
          <a:lstStyle/>
          <a:p>
            <a:endParaRPr lang="nl-BE"/>
          </a:p>
        </p:txBody>
      </p:sp>
      <p:sp>
        <p:nvSpPr>
          <p:cNvPr id="6" name="Rectangle 5">
            <a:extLst>
              <a:ext uri="{FF2B5EF4-FFF2-40B4-BE49-F238E27FC236}">
                <a16:creationId xmlns:a16="http://schemas.microsoft.com/office/drawing/2014/main" id="{6AB0DB68-CC64-2A13-EE59-D87C73EB4A0C}"/>
              </a:ext>
            </a:extLst>
          </p:cNvPr>
          <p:cNvSpPr/>
          <p:nvPr/>
        </p:nvSpPr>
        <p:spPr>
          <a:xfrm>
            <a:off x="87682"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3298D231-FE62-4CB4-0A09-56F83E2CA06F}"/>
              </a:ext>
            </a:extLst>
          </p:cNvPr>
          <p:cNvPicPr>
            <a:picLocks noChangeAspect="1"/>
          </p:cNvPicPr>
          <p:nvPr/>
        </p:nvPicPr>
        <p:blipFill>
          <a:blip r:embed="rId3"/>
          <a:stretch>
            <a:fillRect/>
          </a:stretch>
        </p:blipFill>
        <p:spPr>
          <a:xfrm>
            <a:off x="-9" y="969199"/>
            <a:ext cx="12192000" cy="5888801"/>
          </a:xfrm>
          <a:prstGeom prst="rect">
            <a:avLst/>
          </a:prstGeom>
        </p:spPr>
      </p:pic>
      <p:pic>
        <p:nvPicPr>
          <p:cNvPr id="15" name="Picture 14" descr="A qr code with black squares&#10;&#10;Description automatically generated">
            <a:extLst>
              <a:ext uri="{FF2B5EF4-FFF2-40B4-BE49-F238E27FC236}">
                <a16:creationId xmlns:a16="http://schemas.microsoft.com/office/drawing/2014/main" id="{B91B180D-829D-6345-92CC-9B55DA89DCB3}"/>
              </a:ext>
            </a:extLst>
          </p:cNvPr>
          <p:cNvPicPr>
            <a:picLocks noChangeAspect="1"/>
          </p:cNvPicPr>
          <p:nvPr/>
        </p:nvPicPr>
        <p:blipFill>
          <a:blip r:embed="rId4"/>
          <a:stretch>
            <a:fillRect/>
          </a:stretch>
        </p:blipFill>
        <p:spPr>
          <a:xfrm>
            <a:off x="210627" y="1127527"/>
            <a:ext cx="4076698" cy="4076698"/>
          </a:xfrm>
          <a:prstGeom prst="rect">
            <a:avLst/>
          </a:prstGeom>
        </p:spPr>
      </p:pic>
      <p:sp>
        <p:nvSpPr>
          <p:cNvPr id="17" name="Rectangle 16">
            <a:extLst>
              <a:ext uri="{FF2B5EF4-FFF2-40B4-BE49-F238E27FC236}">
                <a16:creationId xmlns:a16="http://schemas.microsoft.com/office/drawing/2014/main" id="{7E05AAF3-7165-795E-F2E5-75EE8D481B11}"/>
              </a:ext>
            </a:extLst>
          </p:cNvPr>
          <p:cNvSpPr/>
          <p:nvPr/>
        </p:nvSpPr>
        <p:spPr>
          <a:xfrm>
            <a:off x="0" y="5888801"/>
            <a:ext cx="2417523" cy="9573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647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67CB-BA99-71B5-A176-E53CC116E3A1}"/>
              </a:ext>
            </a:extLst>
          </p:cNvPr>
          <p:cNvSpPr>
            <a:spLocks noGrp="1"/>
          </p:cNvSpPr>
          <p:nvPr>
            <p:ph type="title"/>
          </p:nvPr>
        </p:nvSpPr>
        <p:spPr>
          <a:xfrm>
            <a:off x="838200" y="365126"/>
            <a:ext cx="10515600" cy="947860"/>
          </a:xfrm>
        </p:spPr>
        <p:txBody>
          <a:bodyPr/>
          <a:lstStyle/>
          <a:p>
            <a:r>
              <a:rPr lang="en-US"/>
              <a:t>EASSH RECOMMENDATIONS</a:t>
            </a:r>
            <a:endParaRPr lang="en-US" dirty="0"/>
          </a:p>
        </p:txBody>
      </p:sp>
      <p:graphicFrame>
        <p:nvGraphicFramePr>
          <p:cNvPr id="7" name="Content Placeholder 2">
            <a:extLst>
              <a:ext uri="{FF2B5EF4-FFF2-40B4-BE49-F238E27FC236}">
                <a16:creationId xmlns:a16="http://schemas.microsoft.com/office/drawing/2014/main" id="{EAB88835-D581-DE57-90BB-8E231901257D}"/>
              </a:ext>
            </a:extLst>
          </p:cNvPr>
          <p:cNvGraphicFramePr>
            <a:graphicFrameLocks noGrp="1"/>
          </p:cNvGraphicFramePr>
          <p:nvPr>
            <p:ph idx="1"/>
          </p:nvPr>
        </p:nvGraphicFramePr>
        <p:xfrm>
          <a:off x="838200" y="1825624"/>
          <a:ext cx="10515600" cy="4667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logo for a company&#10;&#10;Description automatically generated">
            <a:extLst>
              <a:ext uri="{FF2B5EF4-FFF2-40B4-BE49-F238E27FC236}">
                <a16:creationId xmlns:a16="http://schemas.microsoft.com/office/drawing/2014/main" id="{A2564FE9-26EB-1D14-3B3A-58B1F057619F}"/>
              </a:ext>
            </a:extLst>
          </p:cNvPr>
          <p:cNvPicPr>
            <a:picLocks noChangeAspect="1"/>
          </p:cNvPicPr>
          <p:nvPr/>
        </p:nvPicPr>
        <p:blipFill>
          <a:blip r:embed="rId7"/>
          <a:stretch>
            <a:fillRect/>
          </a:stretch>
        </p:blipFill>
        <p:spPr>
          <a:xfrm>
            <a:off x="8992416" y="5246210"/>
            <a:ext cx="3199584" cy="1611790"/>
          </a:xfrm>
          <a:prstGeom prst="rect">
            <a:avLst/>
          </a:prstGeom>
        </p:spPr>
      </p:pic>
    </p:spTree>
    <p:extLst>
      <p:ext uri="{BB962C8B-B14F-4D97-AF65-F5344CB8AC3E}">
        <p14:creationId xmlns:p14="http://schemas.microsoft.com/office/powerpoint/2010/main" val="854070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68F60-0DAA-0BB9-6176-6B391E055FCD}"/>
              </a:ext>
            </a:extLst>
          </p:cNvPr>
          <p:cNvSpPr>
            <a:spLocks noGrp="1"/>
          </p:cNvSpPr>
          <p:nvPr>
            <p:ph type="title"/>
          </p:nvPr>
        </p:nvSpPr>
        <p:spPr/>
        <p:txBody>
          <a:bodyPr/>
          <a:lstStyle/>
          <a:p>
            <a:endParaRPr lang="nl-BE"/>
          </a:p>
        </p:txBody>
      </p:sp>
      <p:sp>
        <p:nvSpPr>
          <p:cNvPr id="3" name="Content Placeholder 2">
            <a:extLst>
              <a:ext uri="{FF2B5EF4-FFF2-40B4-BE49-F238E27FC236}">
                <a16:creationId xmlns:a16="http://schemas.microsoft.com/office/drawing/2014/main" id="{3C8DD029-F2D9-61D3-A8DB-2DEBF4FB5848}"/>
              </a:ext>
            </a:extLst>
          </p:cNvPr>
          <p:cNvSpPr>
            <a:spLocks noGrp="1"/>
          </p:cNvSpPr>
          <p:nvPr>
            <p:ph idx="1"/>
          </p:nvPr>
        </p:nvSpPr>
        <p:spPr/>
        <p:txBody>
          <a:bodyPr/>
          <a:lstStyle/>
          <a:p>
            <a:endParaRPr lang="nl-BE"/>
          </a:p>
        </p:txBody>
      </p:sp>
      <p:pic>
        <p:nvPicPr>
          <p:cNvPr id="5" name="Picture 4">
            <a:extLst>
              <a:ext uri="{FF2B5EF4-FFF2-40B4-BE49-F238E27FC236}">
                <a16:creationId xmlns:a16="http://schemas.microsoft.com/office/drawing/2014/main" id="{4CBC4ACD-9E56-07EF-D106-A53B1AEBF8C9}"/>
              </a:ext>
            </a:extLst>
          </p:cNvPr>
          <p:cNvPicPr>
            <a:picLocks noChangeAspect="1"/>
          </p:cNvPicPr>
          <p:nvPr/>
        </p:nvPicPr>
        <p:blipFill>
          <a:blip r:embed="rId3"/>
          <a:stretch>
            <a:fillRect/>
          </a:stretch>
        </p:blipFill>
        <p:spPr>
          <a:xfrm>
            <a:off x="1717574" y="434432"/>
            <a:ext cx="8253144" cy="6217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9002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HORIZON-CL5 – share of SSH projects</a:t>
            </a:r>
            <a:endParaRPr lang="en-US" sz="4000" dirty="0">
              <a:solidFill>
                <a:srgbClr val="FFFFFF"/>
              </a:solidFill>
            </a:endParaRPr>
          </a:p>
        </p:txBody>
      </p:sp>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38E6A453-A7DE-D296-EBC4-A1ED84A2A1C0}"/>
              </a:ext>
            </a:extLst>
          </p:cNvPr>
          <p:cNvSpPr>
            <a:spLocks noGrp="1"/>
          </p:cNvSpPr>
          <p:nvPr>
            <p:ph idx="1"/>
          </p:nvPr>
        </p:nvSpPr>
        <p:spPr/>
        <p:txBody>
          <a:bodyPr/>
          <a:lstStyle/>
          <a:p>
            <a:endParaRPr lang="nl-BE"/>
          </a:p>
        </p:txBody>
      </p:sp>
      <p:sp>
        <p:nvSpPr>
          <p:cNvPr id="6" name="Rectangle 5">
            <a:extLst>
              <a:ext uri="{FF2B5EF4-FFF2-40B4-BE49-F238E27FC236}">
                <a16:creationId xmlns:a16="http://schemas.microsoft.com/office/drawing/2014/main" id="{6AB0DB68-CC64-2A13-EE59-D87C73EB4A0C}"/>
              </a:ext>
            </a:extLst>
          </p:cNvPr>
          <p:cNvSpPr/>
          <p:nvPr/>
        </p:nvSpPr>
        <p:spPr>
          <a:xfrm>
            <a:off x="87682"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3298D231-FE62-4CB4-0A09-56F83E2CA06F}"/>
              </a:ext>
            </a:extLst>
          </p:cNvPr>
          <p:cNvPicPr>
            <a:picLocks noChangeAspect="1"/>
          </p:cNvPicPr>
          <p:nvPr/>
        </p:nvPicPr>
        <p:blipFill>
          <a:blip r:embed="rId3"/>
          <a:srcRect/>
          <a:stretch/>
        </p:blipFill>
        <p:spPr>
          <a:xfrm>
            <a:off x="-9" y="969199"/>
            <a:ext cx="12191999" cy="5888801"/>
          </a:xfrm>
          <a:prstGeom prst="rect">
            <a:avLst/>
          </a:prstGeom>
        </p:spPr>
      </p:pic>
      <p:sp>
        <p:nvSpPr>
          <p:cNvPr id="17" name="Rectangle 16">
            <a:extLst>
              <a:ext uri="{FF2B5EF4-FFF2-40B4-BE49-F238E27FC236}">
                <a16:creationId xmlns:a16="http://schemas.microsoft.com/office/drawing/2014/main" id="{7E05AAF3-7165-795E-F2E5-75EE8D481B11}"/>
              </a:ext>
            </a:extLst>
          </p:cNvPr>
          <p:cNvSpPr/>
          <p:nvPr/>
        </p:nvSpPr>
        <p:spPr>
          <a:xfrm>
            <a:off x="0" y="5888801"/>
            <a:ext cx="2417523" cy="9573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66487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HORIZON-CL5 – proximity to SSH</a:t>
            </a:r>
            <a:endParaRPr lang="en-US" sz="4000" dirty="0">
              <a:solidFill>
                <a:srgbClr val="FFFFFF"/>
              </a:solidFill>
            </a:endParaRPr>
          </a:p>
        </p:txBody>
      </p:sp>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38E6A453-A7DE-D296-EBC4-A1ED84A2A1C0}"/>
              </a:ext>
            </a:extLst>
          </p:cNvPr>
          <p:cNvSpPr>
            <a:spLocks noGrp="1"/>
          </p:cNvSpPr>
          <p:nvPr>
            <p:ph idx="1"/>
          </p:nvPr>
        </p:nvSpPr>
        <p:spPr/>
        <p:txBody>
          <a:bodyPr/>
          <a:lstStyle/>
          <a:p>
            <a:endParaRPr lang="nl-BE"/>
          </a:p>
        </p:txBody>
      </p:sp>
      <p:sp>
        <p:nvSpPr>
          <p:cNvPr id="6" name="Rectangle 5">
            <a:extLst>
              <a:ext uri="{FF2B5EF4-FFF2-40B4-BE49-F238E27FC236}">
                <a16:creationId xmlns:a16="http://schemas.microsoft.com/office/drawing/2014/main" id="{6AB0DB68-CC64-2A13-EE59-D87C73EB4A0C}"/>
              </a:ext>
            </a:extLst>
          </p:cNvPr>
          <p:cNvSpPr/>
          <p:nvPr/>
        </p:nvSpPr>
        <p:spPr>
          <a:xfrm>
            <a:off x="87682"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3298D231-FE62-4CB4-0A09-56F83E2CA06F}"/>
              </a:ext>
            </a:extLst>
          </p:cNvPr>
          <p:cNvPicPr>
            <a:picLocks noChangeAspect="1"/>
          </p:cNvPicPr>
          <p:nvPr/>
        </p:nvPicPr>
        <p:blipFill>
          <a:blip r:embed="rId3"/>
          <a:srcRect/>
          <a:stretch/>
        </p:blipFill>
        <p:spPr>
          <a:xfrm>
            <a:off x="-9" y="969199"/>
            <a:ext cx="12191999" cy="5888801"/>
          </a:xfrm>
          <a:prstGeom prst="rect">
            <a:avLst/>
          </a:prstGeom>
        </p:spPr>
      </p:pic>
      <p:sp>
        <p:nvSpPr>
          <p:cNvPr id="17" name="Rectangle 16">
            <a:extLst>
              <a:ext uri="{FF2B5EF4-FFF2-40B4-BE49-F238E27FC236}">
                <a16:creationId xmlns:a16="http://schemas.microsoft.com/office/drawing/2014/main" id="{7E05AAF3-7165-795E-F2E5-75EE8D481B11}"/>
              </a:ext>
            </a:extLst>
          </p:cNvPr>
          <p:cNvSpPr/>
          <p:nvPr/>
        </p:nvSpPr>
        <p:spPr>
          <a:xfrm>
            <a:off x="0" y="5888801"/>
            <a:ext cx="2417523" cy="9573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37532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32EB-1645-2858-9185-499DE9D9866C}"/>
              </a:ext>
            </a:extLst>
          </p:cNvPr>
          <p:cNvSpPr>
            <a:spLocks noGrp="1"/>
          </p:cNvSpPr>
          <p:nvPr>
            <p:ph type="title"/>
          </p:nvPr>
        </p:nvSpPr>
        <p:spPr>
          <a:xfrm>
            <a:off x="838200" y="365126"/>
            <a:ext cx="10515600" cy="736844"/>
          </a:xfrm>
        </p:spPr>
        <p:txBody>
          <a:bodyPr/>
          <a:lstStyle/>
          <a:p>
            <a:r>
              <a:rPr lang="en-US" dirty="0"/>
              <a:t>Recommendations from integration report</a:t>
            </a:r>
          </a:p>
        </p:txBody>
      </p:sp>
      <p:sp>
        <p:nvSpPr>
          <p:cNvPr id="3" name="Content Placeholder 2">
            <a:extLst>
              <a:ext uri="{FF2B5EF4-FFF2-40B4-BE49-F238E27FC236}">
                <a16:creationId xmlns:a16="http://schemas.microsoft.com/office/drawing/2014/main" id="{22C03F10-9193-5BD6-D6A0-B5E394897F30}"/>
              </a:ext>
            </a:extLst>
          </p:cNvPr>
          <p:cNvSpPr>
            <a:spLocks noGrp="1"/>
          </p:cNvSpPr>
          <p:nvPr>
            <p:ph idx="1"/>
          </p:nvPr>
        </p:nvSpPr>
        <p:spPr>
          <a:xfrm>
            <a:off x="838200" y="1101970"/>
            <a:ext cx="10515600" cy="5390904"/>
          </a:xfrm>
        </p:spPr>
        <p:txBody>
          <a:bodyPr>
            <a:normAutofit fontScale="85000" lnSpcReduction="20000"/>
          </a:bodyPr>
          <a:lstStyle/>
          <a:p>
            <a:r>
              <a:rPr lang="en-GB" dirty="0">
                <a:effectLst/>
                <a:latin typeface="Verdana" panose="020B0604030504040204" pitchFamily="34" charset="0"/>
              </a:rPr>
              <a:t>In order to ensure effective cross-cutting SSH integration we have made a number of proposals, which are currently under negotiation. </a:t>
            </a:r>
          </a:p>
          <a:p>
            <a:r>
              <a:rPr lang="en-GB" dirty="0">
                <a:effectLst/>
                <a:latin typeface="Verdana" panose="020B0604030504040204" pitchFamily="34" charset="0"/>
              </a:rPr>
              <a:t>- A revisited evaluation process under the excellence as well as impact criteria. </a:t>
            </a:r>
          </a:p>
          <a:p>
            <a:r>
              <a:rPr lang="en-GB" dirty="0">
                <a:effectLst/>
                <a:latin typeface="Verdana" panose="020B0604030504040204" pitchFamily="34" charset="0"/>
              </a:rPr>
              <a:t>- A novel category of inter-disciplinary experts for panel evaluations of SSH flagged projects. </a:t>
            </a:r>
          </a:p>
          <a:p>
            <a:r>
              <a:rPr lang="en-GB" dirty="0">
                <a:effectLst/>
                <a:latin typeface="Verdana" panose="020B0604030504040204" pitchFamily="34" charset="0"/>
              </a:rPr>
              <a:t>- New cross-cluster complementarities and synergies in terms of SSH presence across the entire new programme. </a:t>
            </a:r>
          </a:p>
          <a:p>
            <a:r>
              <a:rPr lang="en-GB" dirty="0">
                <a:effectLst/>
                <a:latin typeface="Verdana" panose="020B0604030504040204" pitchFamily="34" charset="0"/>
              </a:rPr>
              <a:t>- A new key deliverable in the form of a societal development plan (SDP), outlining the contribution of SSH fields to the project in question. In SSH-relevant projects, an SDP should set out how the consortium wants to achieve the societal goals of the project, in particular by the strategic deployment of SSH knowledge and expertise. Such an SDP could become a key deliverable, and thus have financial implications for the project. This and other matters are currently under discussion in relation to the future evaluation and implementation of projects in Horizon Europe. </a:t>
            </a:r>
          </a:p>
          <a:p>
            <a:endParaRPr lang="en-US" dirty="0"/>
          </a:p>
        </p:txBody>
      </p:sp>
    </p:spTree>
    <p:extLst>
      <p:ext uri="{BB962C8B-B14F-4D97-AF65-F5344CB8AC3E}">
        <p14:creationId xmlns:p14="http://schemas.microsoft.com/office/powerpoint/2010/main" val="1359926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BEF5-C3DD-4E21-7654-D6348253E7C0}"/>
              </a:ext>
            </a:extLst>
          </p:cNvPr>
          <p:cNvSpPr>
            <a:spLocks noGrp="1"/>
          </p:cNvSpPr>
          <p:nvPr>
            <p:ph type="title"/>
          </p:nvPr>
        </p:nvSpPr>
        <p:spPr>
          <a:xfrm>
            <a:off x="876692" y="741391"/>
            <a:ext cx="5479719" cy="1616203"/>
          </a:xfrm>
        </p:spPr>
        <p:txBody>
          <a:bodyPr anchor="b">
            <a:normAutofit/>
          </a:bodyPr>
          <a:lstStyle/>
          <a:p>
            <a:r>
              <a:rPr lang="en-GB" sz="3200"/>
              <a:t>Audience’s observations on the data analysis</a:t>
            </a:r>
          </a:p>
        </p:txBody>
      </p:sp>
      <p:sp>
        <p:nvSpPr>
          <p:cNvPr id="3" name="Content Placeholder 2">
            <a:extLst>
              <a:ext uri="{FF2B5EF4-FFF2-40B4-BE49-F238E27FC236}">
                <a16:creationId xmlns:a16="http://schemas.microsoft.com/office/drawing/2014/main" id="{D87AEABE-37DA-2F4A-A778-1A37CF1E1E59}"/>
              </a:ext>
            </a:extLst>
          </p:cNvPr>
          <p:cNvSpPr>
            <a:spLocks noGrp="1"/>
          </p:cNvSpPr>
          <p:nvPr>
            <p:ph idx="1"/>
          </p:nvPr>
        </p:nvSpPr>
        <p:spPr>
          <a:xfrm>
            <a:off x="876692" y="2533476"/>
            <a:ext cx="5479719" cy="3447832"/>
          </a:xfrm>
        </p:spPr>
        <p:txBody>
          <a:bodyPr anchor="t">
            <a:normAutofit/>
          </a:bodyPr>
          <a:lstStyle/>
          <a:p>
            <a:r>
              <a:rPr lang="en-GB" sz="1400"/>
              <a:t>Res on Res methods provide tools for SSH integration analysis</a:t>
            </a:r>
          </a:p>
          <a:p>
            <a:r>
              <a:rPr lang="en-GB" sz="1400"/>
              <a:t>Some flagged topics show even less integration of SSH than non-flagged topics in the same cluster</a:t>
            </a:r>
          </a:p>
          <a:p>
            <a:r>
              <a:rPr lang="en-GB" sz="1400"/>
              <a:t>Monitoring of interdisciplinarity could be pursued collecting the right medadata</a:t>
            </a:r>
          </a:p>
          <a:p>
            <a:r>
              <a:rPr lang="en-GB" sz="1400"/>
              <a:t>CL2 is a truly interdisciplinary cluster with a more balanced participation of all disciplines</a:t>
            </a:r>
          </a:p>
          <a:p>
            <a:r>
              <a:rPr lang="en-GB" sz="1400"/>
              <a:t>Projects awarded in CL1 show a mismatch between call aims and their objectives: is a problem of call design or call evaluation?</a:t>
            </a:r>
          </a:p>
          <a:p>
            <a:pPr lvl="1"/>
            <a:r>
              <a:rPr lang="en-GB" sz="1400"/>
              <a:t>Evaluators’ profiles no longer available</a:t>
            </a:r>
          </a:p>
          <a:p>
            <a:r>
              <a:rPr lang="en-GB" sz="1400"/>
              <a:t>CL5 </a:t>
            </a:r>
          </a:p>
          <a:p>
            <a:endParaRPr lang="en-GB" sz="1400"/>
          </a:p>
          <a:p>
            <a:endParaRPr lang="en-GB" sz="1400"/>
          </a:p>
        </p:txBody>
      </p:sp>
      <p:pic>
        <p:nvPicPr>
          <p:cNvPr id="5" name="Picture 4" descr="White puzzle with one red piece">
            <a:extLst>
              <a:ext uri="{FF2B5EF4-FFF2-40B4-BE49-F238E27FC236}">
                <a16:creationId xmlns:a16="http://schemas.microsoft.com/office/drawing/2014/main" id="{348C1FED-FE9D-039B-6E5D-276673365631}"/>
              </a:ext>
            </a:extLst>
          </p:cNvPr>
          <p:cNvPicPr>
            <a:picLocks noChangeAspect="1"/>
          </p:cNvPicPr>
          <p:nvPr/>
        </p:nvPicPr>
        <p:blipFill rotWithShape="1">
          <a:blip r:embed="rId2"/>
          <a:srcRect l="30620" r="29016"/>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7447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3418D5-358A-38E8-32F5-24FB1D36A7B6}"/>
              </a:ext>
            </a:extLst>
          </p:cNvPr>
          <p:cNvSpPr>
            <a:spLocks noGrp="1"/>
          </p:cNvSpPr>
          <p:nvPr>
            <p:ph type="title"/>
          </p:nvPr>
        </p:nvSpPr>
        <p:spPr>
          <a:xfrm>
            <a:off x="459346" y="46929"/>
            <a:ext cx="11051335" cy="1033669"/>
          </a:xfrm>
        </p:spPr>
        <p:txBody>
          <a:bodyPr>
            <a:normAutofit/>
          </a:bodyPr>
          <a:lstStyle/>
          <a:p>
            <a:r>
              <a:rPr lang="en-US" sz="4000">
                <a:solidFill>
                  <a:srgbClr val="FFFFFF"/>
                </a:solidFill>
              </a:rPr>
              <a:t>HEALTH CHALLENGE: TOPICS</a:t>
            </a:r>
            <a:endParaRPr lang="en-US" sz="4000" dirty="0">
              <a:solidFill>
                <a:srgbClr val="FFFFFF"/>
              </a:solidFill>
            </a:endParaRPr>
          </a:p>
        </p:txBody>
      </p:sp>
      <p:pic>
        <p:nvPicPr>
          <p:cNvPr id="6" name="Picture 5">
            <a:extLst>
              <a:ext uri="{FF2B5EF4-FFF2-40B4-BE49-F238E27FC236}">
                <a16:creationId xmlns:a16="http://schemas.microsoft.com/office/drawing/2014/main" id="{85901C82-A50D-FB09-F062-1D7C08652D70}"/>
              </a:ext>
            </a:extLst>
          </p:cNvPr>
          <p:cNvPicPr>
            <a:picLocks noChangeAspect="1"/>
          </p:cNvPicPr>
          <p:nvPr/>
        </p:nvPicPr>
        <p:blipFill>
          <a:blip r:embed="rId3"/>
          <a:srcRect/>
          <a:stretch/>
        </p:blipFill>
        <p:spPr>
          <a:xfrm>
            <a:off x="-4" y="882939"/>
            <a:ext cx="12192000" cy="5974080"/>
          </a:xfrm>
          <a:prstGeom prst="rect">
            <a:avLst/>
          </a:prstGeom>
        </p:spPr>
      </p:pic>
      <p:sp>
        <p:nvSpPr>
          <p:cNvPr id="7" name="Rectangle 6">
            <a:extLst>
              <a:ext uri="{FF2B5EF4-FFF2-40B4-BE49-F238E27FC236}">
                <a16:creationId xmlns:a16="http://schemas.microsoft.com/office/drawing/2014/main" id="{184142D2-B54E-0134-36E0-4CBC4AF0E202}"/>
              </a:ext>
            </a:extLst>
          </p:cNvPr>
          <p:cNvSpPr/>
          <p:nvPr/>
        </p:nvSpPr>
        <p:spPr>
          <a:xfrm>
            <a:off x="-9" y="5976042"/>
            <a:ext cx="2111837" cy="88195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D15D4FDF-CCBD-4075-F0FE-ECD8804B219F}"/>
              </a:ext>
            </a:extLst>
          </p:cNvPr>
          <p:cNvSpPr txBox="1"/>
          <p:nvPr/>
        </p:nvSpPr>
        <p:spPr>
          <a:xfrm>
            <a:off x="195943" y="1390839"/>
            <a:ext cx="3472542" cy="1015663"/>
          </a:xfrm>
          <a:prstGeom prst="rect">
            <a:avLst/>
          </a:prstGeom>
          <a:noFill/>
        </p:spPr>
        <p:txBody>
          <a:bodyPr wrap="square" rtlCol="0">
            <a:spAutoFit/>
          </a:bodyPr>
          <a:lstStyle/>
          <a:p>
            <a:r>
              <a:rPr lang="nl-BE" sz="2000"/>
              <a:t>Topic colour indicates </a:t>
            </a:r>
            <a:r>
              <a:rPr lang="nl-BE" sz="2000" b="1"/>
              <a:t>share of projects involving SSH</a:t>
            </a:r>
            <a:r>
              <a:rPr lang="nl-BE" sz="2000"/>
              <a:t> (according to EuroSciVoc).</a:t>
            </a:r>
          </a:p>
        </p:txBody>
      </p:sp>
      <p:pic>
        <p:nvPicPr>
          <p:cNvPr id="5" name="Picture 4" descr="A qr code with black squares&#10;&#10;Description automatically generated">
            <a:extLst>
              <a:ext uri="{FF2B5EF4-FFF2-40B4-BE49-F238E27FC236}">
                <a16:creationId xmlns:a16="http://schemas.microsoft.com/office/drawing/2014/main" id="{70BA5FE1-7754-3D4A-7335-4A7F9F98F5FD}"/>
              </a:ext>
            </a:extLst>
          </p:cNvPr>
          <p:cNvPicPr>
            <a:picLocks noChangeAspect="1"/>
          </p:cNvPicPr>
          <p:nvPr/>
        </p:nvPicPr>
        <p:blipFill>
          <a:blip r:embed="rId4"/>
          <a:stretch>
            <a:fillRect/>
          </a:stretch>
        </p:blipFill>
        <p:spPr>
          <a:xfrm>
            <a:off x="0" y="2636647"/>
            <a:ext cx="3426696" cy="3426696"/>
          </a:xfrm>
          <a:prstGeom prst="rect">
            <a:avLst/>
          </a:prstGeom>
        </p:spPr>
      </p:pic>
    </p:spTree>
    <p:extLst>
      <p:ext uri="{BB962C8B-B14F-4D97-AF65-F5344CB8AC3E}">
        <p14:creationId xmlns:p14="http://schemas.microsoft.com/office/powerpoint/2010/main" val="390886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81EE-61B0-91BC-B948-E84214A37879}"/>
              </a:ext>
            </a:extLst>
          </p:cNvPr>
          <p:cNvSpPr>
            <a:spLocks noGrp="1"/>
          </p:cNvSpPr>
          <p:nvPr>
            <p:ph type="title"/>
          </p:nvPr>
        </p:nvSpPr>
        <p:spPr/>
        <p:txBody>
          <a:bodyPr/>
          <a:lstStyle/>
          <a:p>
            <a:r>
              <a:rPr lang="en-DK" dirty="0"/>
              <a:t>Vision for NORDIS</a:t>
            </a:r>
          </a:p>
        </p:txBody>
      </p:sp>
      <p:sp>
        <p:nvSpPr>
          <p:cNvPr id="3" name="Text Placeholder 2">
            <a:extLst>
              <a:ext uri="{FF2B5EF4-FFF2-40B4-BE49-F238E27FC236}">
                <a16:creationId xmlns:a16="http://schemas.microsoft.com/office/drawing/2014/main" id="{D323FE75-4D55-9142-8692-143C67490ECE}"/>
              </a:ext>
            </a:extLst>
          </p:cNvPr>
          <p:cNvSpPr>
            <a:spLocks noGrp="1"/>
          </p:cNvSpPr>
          <p:nvPr>
            <p:ph type="body" idx="1"/>
          </p:nvPr>
        </p:nvSpPr>
        <p:spPr/>
        <p:txBody>
          <a:bodyPr>
            <a:normAutofit fontScale="92500" lnSpcReduction="20000"/>
          </a:bodyPr>
          <a:lstStyle/>
          <a:p>
            <a:pPr marL="0" indent="0">
              <a:buNone/>
            </a:pPr>
            <a:r>
              <a:rPr lang="en-GB" sz="2800" dirty="0"/>
              <a:t>Create a model to tackle information disorder in digital media that </a:t>
            </a:r>
          </a:p>
          <a:p>
            <a:pPr marL="342900" indent="-342900">
              <a:buAutoNum type="alphaLcParenR"/>
            </a:pPr>
            <a:r>
              <a:rPr lang="en-GB" sz="2800" dirty="0"/>
              <a:t>Adapts to challenges arising in Nordic welfare states</a:t>
            </a:r>
          </a:p>
          <a:p>
            <a:pPr marL="342900" indent="-342900">
              <a:buAutoNum type="alphaLcParenR"/>
            </a:pPr>
            <a:r>
              <a:rPr lang="en-GB" sz="2800" dirty="0"/>
              <a:t>Consolidates and benefits all Nordic countries</a:t>
            </a:r>
          </a:p>
          <a:p>
            <a:pPr marL="342900" indent="-342900">
              <a:buAutoNum type="alphaLcParenR"/>
            </a:pPr>
            <a:r>
              <a:rPr lang="en-GB" sz="2800" dirty="0"/>
              <a:t>Functions as best practice case in the European context</a:t>
            </a:r>
          </a:p>
          <a:p>
            <a:pPr marL="342900" indent="-342900">
              <a:buAutoNum type="alphaLcParenR"/>
            </a:pPr>
            <a:endParaRPr lang="en-GB" sz="2800" dirty="0"/>
          </a:p>
          <a:p>
            <a:pPr>
              <a:buFont typeface="Wingdings" panose="05000000000000000000" pitchFamily="2" charset="2"/>
              <a:buChar char="è"/>
            </a:pPr>
            <a:r>
              <a:rPr lang="en-GB" sz="2800" dirty="0">
                <a:sym typeface="Wingdings" panose="05000000000000000000" pitchFamily="2" charset="2"/>
              </a:rPr>
              <a:t>Build methodological and prototype technological infrastructure, scientific knowledge and capacity</a:t>
            </a:r>
          </a:p>
          <a:p>
            <a:pPr>
              <a:buFont typeface="Wingdings" panose="05000000000000000000" pitchFamily="2" charset="2"/>
              <a:buChar char="è"/>
            </a:pPr>
            <a:r>
              <a:rPr lang="en-GB" sz="2800" dirty="0">
                <a:sym typeface="Wingdings" panose="05000000000000000000" pitchFamily="2" charset="2"/>
              </a:rPr>
              <a:t>Make resources freely available at national level and in the European Infrastructure via European Digital Media Observatory</a:t>
            </a:r>
          </a:p>
          <a:p>
            <a:pPr>
              <a:buFont typeface="Wingdings" panose="05000000000000000000" pitchFamily="2" charset="2"/>
              <a:buChar char="è"/>
            </a:pPr>
            <a:r>
              <a:rPr lang="en-GB" dirty="0">
                <a:sym typeface="Wingdings" panose="05000000000000000000" pitchFamily="2" charset="2"/>
              </a:rPr>
              <a:t>Make sure to sustain the infrastructure beyond 3 years (now NORDIS2 with leadership</a:t>
            </a:r>
            <a:r>
              <a:rPr lang="en-GB">
                <a:sym typeface="Wingdings" panose="05000000000000000000" pitchFamily="2" charset="2"/>
              </a:rPr>
              <a:t>/PI </a:t>
            </a:r>
            <a:r>
              <a:rPr lang="en-GB" dirty="0">
                <a:sym typeface="Wingdings" panose="05000000000000000000" pitchFamily="2" charset="2"/>
              </a:rPr>
              <a:t>handed over from Denmark to Norway)</a:t>
            </a:r>
            <a:endParaRPr lang="en-GB" sz="2800" dirty="0"/>
          </a:p>
          <a:p>
            <a:endParaRPr lang="en-DK" dirty="0"/>
          </a:p>
        </p:txBody>
      </p:sp>
    </p:spTree>
    <p:extLst>
      <p:ext uri="{BB962C8B-B14F-4D97-AF65-F5344CB8AC3E}">
        <p14:creationId xmlns:p14="http://schemas.microsoft.com/office/powerpoint/2010/main" val="146873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4000" b="1" dirty="0"/>
              <a:t>IMPACT: NORDIS CONSORTIUM</a:t>
            </a:r>
            <a:endParaRPr sz="4000" dirty="0"/>
          </a:p>
        </p:txBody>
      </p:sp>
      <p:pic>
        <p:nvPicPr>
          <p:cNvPr id="99" name="Google Shape;99;p14" descr="Text&#10;&#10;Description automatically generated"/>
          <p:cNvPicPr preferRelativeResize="0"/>
          <p:nvPr/>
        </p:nvPicPr>
        <p:blipFill rotWithShape="1">
          <a:blip r:embed="rId3">
            <a:alphaModFix/>
          </a:blip>
          <a:srcRect/>
          <a:stretch/>
        </p:blipFill>
        <p:spPr>
          <a:xfrm>
            <a:off x="9716145" y="6229776"/>
            <a:ext cx="2475855" cy="590270"/>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BA03F3B1-BF16-941B-0144-17A761B5578F}"/>
              </a:ext>
            </a:extLst>
          </p:cNvPr>
          <p:cNvPicPr>
            <a:picLocks noChangeAspect="1"/>
          </p:cNvPicPr>
          <p:nvPr/>
        </p:nvPicPr>
        <p:blipFill rotWithShape="1">
          <a:blip r:embed="rId4"/>
          <a:srcRect l="19424" t="22495" r="17102" b="18792"/>
          <a:stretch/>
        </p:blipFill>
        <p:spPr>
          <a:xfrm>
            <a:off x="5109485" y="2755952"/>
            <a:ext cx="1959430" cy="1812472"/>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C280B16-D281-08C8-F246-674416171F03}"/>
              </a:ext>
            </a:extLst>
          </p:cNvPr>
          <p:cNvPicPr>
            <a:picLocks noChangeAspect="1"/>
          </p:cNvPicPr>
          <p:nvPr/>
        </p:nvPicPr>
        <p:blipFill>
          <a:blip r:embed="rId5"/>
          <a:stretch>
            <a:fillRect/>
          </a:stretch>
        </p:blipFill>
        <p:spPr>
          <a:xfrm>
            <a:off x="3635848" y="1796908"/>
            <a:ext cx="1766208" cy="664837"/>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E001F5A8-2906-DDAD-CF4F-CDA370DE2C90}"/>
              </a:ext>
            </a:extLst>
          </p:cNvPr>
          <p:cNvPicPr>
            <a:picLocks noChangeAspect="1"/>
          </p:cNvPicPr>
          <p:nvPr/>
        </p:nvPicPr>
        <p:blipFill>
          <a:blip r:embed="rId6"/>
          <a:stretch>
            <a:fillRect/>
          </a:stretch>
        </p:blipFill>
        <p:spPr>
          <a:xfrm>
            <a:off x="9011739" y="3137515"/>
            <a:ext cx="1407528" cy="880160"/>
          </a:xfrm>
          <a:prstGeom prst="rect">
            <a:avLst/>
          </a:prstGeom>
        </p:spPr>
      </p:pic>
      <p:pic>
        <p:nvPicPr>
          <p:cNvPr id="1026" name="Picture 2" descr="Nordic Council of Ministers – NIKK">
            <a:extLst>
              <a:ext uri="{FF2B5EF4-FFF2-40B4-BE49-F238E27FC236}">
                <a16:creationId xmlns:a16="http://schemas.microsoft.com/office/drawing/2014/main" id="{3F2DEF4E-923F-B59F-963B-7207DC4BF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1429" y="1585505"/>
            <a:ext cx="2469790" cy="798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 chance for platforms in Europe?!">
            <a:extLst>
              <a:ext uri="{FF2B5EF4-FFF2-40B4-BE49-F238E27FC236}">
                <a16:creationId xmlns:a16="http://schemas.microsoft.com/office/drawing/2014/main" id="{EFC05297-80DF-6783-B763-49B61F2740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10057" r="41963" b="13677"/>
          <a:stretch/>
        </p:blipFill>
        <p:spPr bwMode="auto">
          <a:xfrm>
            <a:off x="9308558" y="4393537"/>
            <a:ext cx="1513114" cy="132556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AE9DBEB-56C5-DA4C-C66E-036E02DC778E}"/>
              </a:ext>
            </a:extLst>
          </p:cNvPr>
          <p:cNvCxnSpPr>
            <a:cxnSpLocks/>
          </p:cNvCxnSpPr>
          <p:nvPr/>
        </p:nvCxnSpPr>
        <p:spPr>
          <a:xfrm flipH="1" flipV="1">
            <a:off x="3820886" y="2716851"/>
            <a:ext cx="1061360" cy="394724"/>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F64B6A26-5AFD-1228-8AC0-7E1FA3FB4304}"/>
              </a:ext>
            </a:extLst>
          </p:cNvPr>
          <p:cNvCxnSpPr>
            <a:cxnSpLocks/>
            <a:endCxn id="1026" idx="1"/>
          </p:cNvCxnSpPr>
          <p:nvPr/>
        </p:nvCxnSpPr>
        <p:spPr>
          <a:xfrm flipV="1">
            <a:off x="6825070" y="1984895"/>
            <a:ext cx="596359" cy="771057"/>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DF291D10-123F-F1D8-F6DE-9171D4983A76}"/>
              </a:ext>
            </a:extLst>
          </p:cNvPr>
          <p:cNvCxnSpPr>
            <a:cxnSpLocks/>
          </p:cNvCxnSpPr>
          <p:nvPr/>
        </p:nvCxnSpPr>
        <p:spPr>
          <a:xfrm>
            <a:off x="7123249" y="3577595"/>
            <a:ext cx="1533075"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C3C578CD-DE4F-1802-C474-CE48980EC622}"/>
              </a:ext>
            </a:extLst>
          </p:cNvPr>
          <p:cNvCxnSpPr>
            <a:cxnSpLocks/>
          </p:cNvCxnSpPr>
          <p:nvPr/>
        </p:nvCxnSpPr>
        <p:spPr>
          <a:xfrm>
            <a:off x="7079052" y="4169034"/>
            <a:ext cx="2103218" cy="612685"/>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DCE0794F-C7BC-D8E3-E151-CCA94562CE3E}"/>
              </a:ext>
            </a:extLst>
          </p:cNvPr>
          <p:cNvCxnSpPr>
            <a:cxnSpLocks/>
          </p:cNvCxnSpPr>
          <p:nvPr/>
        </p:nvCxnSpPr>
        <p:spPr>
          <a:xfrm flipH="1">
            <a:off x="3820886" y="4026985"/>
            <a:ext cx="1061360" cy="541439"/>
          </a:xfrm>
          <a:prstGeom prst="line">
            <a:avLst/>
          </a:prstGeom>
        </p:spPr>
        <p:style>
          <a:lnRef idx="2">
            <a:schemeClr val="dk1"/>
          </a:lnRef>
          <a:fillRef idx="0">
            <a:schemeClr val="dk1"/>
          </a:fillRef>
          <a:effectRef idx="1">
            <a:schemeClr val="dk1"/>
          </a:effectRef>
          <a:fontRef idx="minor">
            <a:schemeClr val="tx1"/>
          </a:fontRef>
        </p:style>
      </p:cxnSp>
      <p:pic>
        <p:nvPicPr>
          <p:cNvPr id="52" name="Picture 51" descr="A picture containing qr code&#10;&#10;Description automatically generated">
            <a:extLst>
              <a:ext uri="{FF2B5EF4-FFF2-40B4-BE49-F238E27FC236}">
                <a16:creationId xmlns:a16="http://schemas.microsoft.com/office/drawing/2014/main" id="{30221982-39C2-5CAC-0B7B-383021C0BA12}"/>
              </a:ext>
            </a:extLst>
          </p:cNvPr>
          <p:cNvPicPr>
            <a:picLocks noChangeAspect="1"/>
          </p:cNvPicPr>
          <p:nvPr/>
        </p:nvPicPr>
        <p:blipFill>
          <a:blip r:embed="rId9"/>
          <a:stretch>
            <a:fillRect/>
          </a:stretch>
        </p:blipFill>
        <p:spPr>
          <a:xfrm>
            <a:off x="2718983" y="3997770"/>
            <a:ext cx="916865" cy="746704"/>
          </a:xfrm>
          <a:prstGeom prst="rect">
            <a:avLst/>
          </a:prstGeom>
        </p:spPr>
      </p:pic>
      <p:pic>
        <p:nvPicPr>
          <p:cNvPr id="54" name="Picture 53" descr="Icon&#10;&#10;Description automatically generated with low confidence">
            <a:extLst>
              <a:ext uri="{FF2B5EF4-FFF2-40B4-BE49-F238E27FC236}">
                <a16:creationId xmlns:a16="http://schemas.microsoft.com/office/drawing/2014/main" id="{821ED3F8-0B8B-B95C-EE83-038083EC1E8C}"/>
              </a:ext>
            </a:extLst>
          </p:cNvPr>
          <p:cNvPicPr>
            <a:picLocks noChangeAspect="1"/>
          </p:cNvPicPr>
          <p:nvPr/>
        </p:nvPicPr>
        <p:blipFill>
          <a:blip r:embed="rId10"/>
          <a:stretch>
            <a:fillRect/>
          </a:stretch>
        </p:blipFill>
        <p:spPr>
          <a:xfrm>
            <a:off x="3635848" y="4757069"/>
            <a:ext cx="855089" cy="902815"/>
          </a:xfrm>
          <a:prstGeom prst="rect">
            <a:avLst/>
          </a:prstGeom>
        </p:spPr>
      </p:pic>
      <p:pic>
        <p:nvPicPr>
          <p:cNvPr id="56" name="Picture 55" descr="Graphical user interface, text, application&#10;&#10;Description automatically generated">
            <a:extLst>
              <a:ext uri="{FF2B5EF4-FFF2-40B4-BE49-F238E27FC236}">
                <a16:creationId xmlns:a16="http://schemas.microsoft.com/office/drawing/2014/main" id="{7C4282B2-2CA2-747B-D765-89557E4D0BCD}"/>
              </a:ext>
            </a:extLst>
          </p:cNvPr>
          <p:cNvPicPr>
            <a:picLocks noChangeAspect="1"/>
          </p:cNvPicPr>
          <p:nvPr/>
        </p:nvPicPr>
        <p:blipFill rotWithShape="1">
          <a:blip r:embed="rId11"/>
          <a:srcRect t="30080"/>
          <a:stretch/>
        </p:blipFill>
        <p:spPr>
          <a:xfrm>
            <a:off x="838200" y="4941095"/>
            <a:ext cx="2470150" cy="746704"/>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3" name="Picture 2" descr="A picture containing text&#10;&#10;Description automatically generated">
            <a:extLst>
              <a:ext uri="{FF2B5EF4-FFF2-40B4-BE49-F238E27FC236}">
                <a16:creationId xmlns:a16="http://schemas.microsoft.com/office/drawing/2014/main" id="{473EC74C-29A5-081B-45AD-7C1BCA374A2F}"/>
              </a:ext>
            </a:extLst>
          </p:cNvPr>
          <p:cNvPicPr>
            <a:picLocks noChangeAspect="1"/>
          </p:cNvPicPr>
          <p:nvPr/>
        </p:nvPicPr>
        <p:blipFill>
          <a:blip r:embed="rId12"/>
          <a:stretch>
            <a:fillRect/>
          </a:stretch>
        </p:blipFill>
        <p:spPr>
          <a:xfrm>
            <a:off x="5261939" y="4990678"/>
            <a:ext cx="2120900" cy="1168400"/>
          </a:xfrm>
          <a:prstGeom prst="rect">
            <a:avLst/>
          </a:prstGeom>
        </p:spPr>
      </p:pic>
      <p:sp>
        <p:nvSpPr>
          <p:cNvPr id="6" name="TextBox 5">
            <a:extLst>
              <a:ext uri="{FF2B5EF4-FFF2-40B4-BE49-F238E27FC236}">
                <a16:creationId xmlns:a16="http://schemas.microsoft.com/office/drawing/2014/main" id="{556AE116-171B-5D8C-F2C9-735C4F26A83E}"/>
              </a:ext>
            </a:extLst>
          </p:cNvPr>
          <p:cNvSpPr txBox="1"/>
          <p:nvPr/>
        </p:nvSpPr>
        <p:spPr>
          <a:xfrm>
            <a:off x="4684761" y="4682901"/>
            <a:ext cx="3275256" cy="307777"/>
          </a:xfrm>
          <a:prstGeom prst="rect">
            <a:avLst/>
          </a:prstGeom>
          <a:noFill/>
        </p:spPr>
        <p:txBody>
          <a:bodyPr wrap="none" rtlCol="0">
            <a:spAutoFit/>
          </a:bodyPr>
          <a:lstStyle/>
          <a:p>
            <a:r>
              <a:rPr lang="en-DK" dirty="0"/>
              <a:t>AWARDED THE CHYDENIUS MEDAL</a:t>
            </a:r>
          </a:p>
        </p:txBody>
      </p:sp>
      <p:pic>
        <p:nvPicPr>
          <p:cNvPr id="4" name="Picture 3" descr="A screenshot of a web page&#10;&#10;Description automatically generated">
            <a:extLst>
              <a:ext uri="{FF2B5EF4-FFF2-40B4-BE49-F238E27FC236}">
                <a16:creationId xmlns:a16="http://schemas.microsoft.com/office/drawing/2014/main" id="{C567FC65-4AF4-4D2F-4FAC-B98E4AEEB0B8}"/>
              </a:ext>
            </a:extLst>
          </p:cNvPr>
          <p:cNvPicPr>
            <a:picLocks noChangeAspect="1"/>
          </p:cNvPicPr>
          <p:nvPr/>
        </p:nvPicPr>
        <p:blipFill>
          <a:blip r:embed="rId13"/>
          <a:stretch>
            <a:fillRect/>
          </a:stretch>
        </p:blipFill>
        <p:spPr>
          <a:xfrm>
            <a:off x="170911" y="2370423"/>
            <a:ext cx="1334578" cy="1632195"/>
          </a:xfrm>
          <a:prstGeom prst="rect">
            <a:avLst/>
          </a:prstGeom>
        </p:spPr>
      </p:pic>
      <p:pic>
        <p:nvPicPr>
          <p:cNvPr id="10" name="Picture 9" descr="A screenshot of a social media page&#10;&#10;Description automatically generated">
            <a:extLst>
              <a:ext uri="{FF2B5EF4-FFF2-40B4-BE49-F238E27FC236}">
                <a16:creationId xmlns:a16="http://schemas.microsoft.com/office/drawing/2014/main" id="{3F10CCDD-612B-A860-EDAC-92703C35CAE5}"/>
              </a:ext>
            </a:extLst>
          </p:cNvPr>
          <p:cNvPicPr>
            <a:picLocks noChangeAspect="1"/>
          </p:cNvPicPr>
          <p:nvPr/>
        </p:nvPicPr>
        <p:blipFill>
          <a:blip r:embed="rId14"/>
          <a:stretch>
            <a:fillRect/>
          </a:stretch>
        </p:blipFill>
        <p:spPr>
          <a:xfrm>
            <a:off x="1548436" y="2378218"/>
            <a:ext cx="1227549" cy="1648767"/>
          </a:xfrm>
          <a:prstGeom prst="rect">
            <a:avLst/>
          </a:prstGeom>
        </p:spPr>
      </p:pic>
      <p:cxnSp>
        <p:nvCxnSpPr>
          <p:cNvPr id="16" name="Straight Connector 15">
            <a:extLst>
              <a:ext uri="{FF2B5EF4-FFF2-40B4-BE49-F238E27FC236}">
                <a16:creationId xmlns:a16="http://schemas.microsoft.com/office/drawing/2014/main" id="{A50B7DD5-A64F-77DC-5844-8ABBB223DDA3}"/>
              </a:ext>
            </a:extLst>
          </p:cNvPr>
          <p:cNvCxnSpPr>
            <a:cxnSpLocks/>
          </p:cNvCxnSpPr>
          <p:nvPr/>
        </p:nvCxnSpPr>
        <p:spPr>
          <a:xfrm flipH="1" flipV="1">
            <a:off x="2767756" y="3374961"/>
            <a:ext cx="2051263" cy="22236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78149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p:nvPr/>
        </p:nvSpPr>
        <p:spPr>
          <a:xfrm>
            <a:off x="-40514" y="-81024"/>
            <a:ext cx="12273023" cy="6160549"/>
          </a:xfrm>
          <a:prstGeom prst="rect">
            <a:avLst/>
          </a:prstGeom>
          <a:solidFill>
            <a:srgbClr val="1A1C3A"/>
          </a:solidFill>
          <a:ln w="12700" cap="flat" cmpd="sng">
            <a:solidFill>
              <a:srgbClr val="12132A"/>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txBox="1"/>
          <p:nvPr/>
        </p:nvSpPr>
        <p:spPr>
          <a:xfrm>
            <a:off x="1545002" y="3627523"/>
            <a:ext cx="9101989" cy="830956"/>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sz="2400" dirty="0">
                <a:solidFill>
                  <a:srgbClr val="FFCD00"/>
                </a:solidFill>
                <a:latin typeface="Calibri"/>
                <a:ea typeface="Calibri"/>
                <a:cs typeface="Calibri"/>
                <a:sym typeface="Calibri"/>
              </a:rPr>
              <a:t>FACTCHECKERS: FAKTISK (NORWAY), TJEKDET (DENMARK), FAKTABAARI (FINLAND), </a:t>
            </a:r>
            <a:r>
              <a:rPr lang="en-GB" sz="2400" dirty="0" err="1">
                <a:solidFill>
                  <a:srgbClr val="FFCD00"/>
                </a:solidFill>
                <a:latin typeface="Calibri"/>
                <a:ea typeface="Calibri"/>
                <a:cs typeface="Calibri"/>
                <a:sym typeface="Calibri"/>
              </a:rPr>
              <a:t>KäLLKRITIKBYRÅN</a:t>
            </a:r>
            <a:r>
              <a:rPr lang="en-GB" sz="2400" dirty="0">
                <a:solidFill>
                  <a:srgbClr val="FFCD00"/>
                </a:solidFill>
                <a:latin typeface="Calibri"/>
                <a:ea typeface="Calibri"/>
                <a:cs typeface="Calibri"/>
                <a:sym typeface="Calibri"/>
              </a:rPr>
              <a:t> (SWEDEN) </a:t>
            </a:r>
            <a:endParaRPr sz="2400" dirty="0">
              <a:solidFill>
                <a:srgbClr val="FFCD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F19DBD39-B083-CB63-E68F-90FD567551F9}"/>
              </a:ext>
            </a:extLst>
          </p:cNvPr>
          <p:cNvSpPr txBox="1"/>
          <p:nvPr/>
        </p:nvSpPr>
        <p:spPr>
          <a:xfrm>
            <a:off x="3030166" y="3241065"/>
            <a:ext cx="6138152" cy="307777"/>
          </a:xfrm>
          <a:prstGeom prst="rect">
            <a:avLst/>
          </a:prstGeom>
          <a:noFill/>
        </p:spPr>
        <p:txBody>
          <a:bodyPr wrap="square">
            <a:spAutoFit/>
          </a:bodyPr>
          <a:lstStyle/>
          <a:p>
            <a:r>
              <a:rPr lang="en-DK" b="0" dirty="0">
                <a:effectLst/>
              </a:rPr>
              <a:t> </a:t>
            </a:r>
            <a:endParaRPr lang="en-DK" dirty="0"/>
          </a:p>
        </p:txBody>
      </p:sp>
      <p:sp>
        <p:nvSpPr>
          <p:cNvPr id="5" name="TextBox 4">
            <a:extLst>
              <a:ext uri="{FF2B5EF4-FFF2-40B4-BE49-F238E27FC236}">
                <a16:creationId xmlns:a16="http://schemas.microsoft.com/office/drawing/2014/main" id="{52668E0A-08EF-2F0C-C19D-73C93A0B6C2F}"/>
              </a:ext>
            </a:extLst>
          </p:cNvPr>
          <p:cNvSpPr txBox="1"/>
          <p:nvPr/>
        </p:nvSpPr>
        <p:spPr>
          <a:xfrm>
            <a:off x="3030166" y="3241065"/>
            <a:ext cx="6138152" cy="307777"/>
          </a:xfrm>
          <a:prstGeom prst="rect">
            <a:avLst/>
          </a:prstGeom>
          <a:noFill/>
        </p:spPr>
        <p:txBody>
          <a:bodyPr wrap="square">
            <a:spAutoFit/>
          </a:bodyPr>
          <a:lstStyle/>
          <a:p>
            <a:r>
              <a:rPr lang="en-DK" b="0" dirty="0">
                <a:effectLst/>
              </a:rPr>
              <a:t> </a:t>
            </a:r>
            <a:endParaRPr lang="en-DK" dirty="0"/>
          </a:p>
        </p:txBody>
      </p:sp>
      <p:sp>
        <p:nvSpPr>
          <p:cNvPr id="7" name="TextBox 6">
            <a:extLst>
              <a:ext uri="{FF2B5EF4-FFF2-40B4-BE49-F238E27FC236}">
                <a16:creationId xmlns:a16="http://schemas.microsoft.com/office/drawing/2014/main" id="{78202C1F-9445-EA51-A43C-5DE71CC70AD6}"/>
              </a:ext>
            </a:extLst>
          </p:cNvPr>
          <p:cNvSpPr txBox="1"/>
          <p:nvPr/>
        </p:nvSpPr>
        <p:spPr>
          <a:xfrm>
            <a:off x="3030166" y="3241065"/>
            <a:ext cx="6138152" cy="307777"/>
          </a:xfrm>
          <a:prstGeom prst="rect">
            <a:avLst/>
          </a:prstGeom>
          <a:noFill/>
        </p:spPr>
        <p:txBody>
          <a:bodyPr wrap="square">
            <a:spAutoFit/>
          </a:bodyPr>
          <a:lstStyle/>
          <a:p>
            <a:r>
              <a:rPr lang="en-DK" b="0" dirty="0">
                <a:effectLst/>
              </a:rPr>
              <a:t> </a:t>
            </a:r>
            <a:endParaRPr lang="en-DK" dirty="0"/>
          </a:p>
        </p:txBody>
      </p:sp>
    </p:spTree>
    <p:extLst>
      <p:ext uri="{BB962C8B-B14F-4D97-AF65-F5344CB8AC3E}">
        <p14:creationId xmlns:p14="http://schemas.microsoft.com/office/powerpoint/2010/main" val="215836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GB" b="1" dirty="0">
                <a:latin typeface="Roboto"/>
                <a:ea typeface="Roboto"/>
                <a:cs typeface="Roboto"/>
                <a:sym typeface="Roboto"/>
              </a:rPr>
              <a:t>NORDIS Fact-checking</a:t>
            </a:r>
            <a:endParaRPr b="1" dirty="0">
              <a:latin typeface="Roboto"/>
              <a:ea typeface="Roboto"/>
              <a:cs typeface="Roboto"/>
              <a:sym typeface="Roboto"/>
            </a:endParaRPr>
          </a:p>
        </p:txBody>
      </p:sp>
      <p:sp>
        <p:nvSpPr>
          <p:cNvPr id="55" name="Google Shape;55;p13"/>
          <p:cNvSpPr txBox="1">
            <a:spLocks noGrp="1"/>
          </p:cNvSpPr>
          <p:nvPr>
            <p:ph type="body" idx="1"/>
          </p:nvPr>
        </p:nvSpPr>
        <p:spPr>
          <a:xfrm>
            <a:off x="415600" y="1536633"/>
            <a:ext cx="6008400" cy="4555200"/>
          </a:xfrm>
          <a:prstGeom prst="rect">
            <a:avLst/>
          </a:prstGeom>
        </p:spPr>
        <p:txBody>
          <a:bodyPr spcFirstLastPara="1" wrap="square" lIns="121900" tIns="121900" rIns="121900" bIns="121900" anchor="t" anchorCtr="0">
            <a:normAutofit fontScale="85000" lnSpcReduction="20000"/>
          </a:bodyPr>
          <a:lstStyle/>
          <a:p>
            <a:pPr>
              <a:buFont typeface="Roboto"/>
              <a:buChar char="●"/>
            </a:pPr>
            <a:endParaRPr dirty="0">
              <a:latin typeface="Roboto"/>
              <a:ea typeface="Roboto"/>
              <a:cs typeface="Roboto"/>
              <a:sym typeface="Roboto"/>
            </a:endParaRPr>
          </a:p>
          <a:p>
            <a:r>
              <a:rPr lang="en-GB" i="1" dirty="0">
                <a:effectLst/>
                <a:latin typeface="Helvetica" pitchFamily="2" charset="0"/>
              </a:rPr>
              <a:t>The day-to-day fact-checking delivered a total of 649 fact-checks, exceeding the</a:t>
            </a:r>
            <a:r>
              <a:rPr lang="en-GB" dirty="0">
                <a:latin typeface="Helvetica" pitchFamily="2" charset="0"/>
              </a:rPr>
              <a:t> </a:t>
            </a:r>
            <a:r>
              <a:rPr lang="en-GB" i="1" dirty="0">
                <a:effectLst/>
                <a:latin typeface="Helvetica" pitchFamily="2" charset="0"/>
              </a:rPr>
              <a:t>Grant Agreement target of 512 by almost 27%</a:t>
            </a:r>
          </a:p>
          <a:p>
            <a:endParaRPr lang="en-GB" i="1" dirty="0">
              <a:effectLst/>
              <a:latin typeface="Helvetica" pitchFamily="2" charset="0"/>
            </a:endParaRPr>
          </a:p>
          <a:p>
            <a:r>
              <a:rPr lang="en-GB" i="1" dirty="0">
                <a:effectLst/>
                <a:latin typeface="Helvetica" pitchFamily="2" charset="0"/>
              </a:rPr>
              <a:t>content generated by NORDIS alone reached at least 5 million users,</a:t>
            </a:r>
            <a:r>
              <a:rPr lang="en-GB" dirty="0">
                <a:latin typeface="Helvetica" pitchFamily="2" charset="0"/>
              </a:rPr>
              <a:t> </a:t>
            </a:r>
            <a:r>
              <a:rPr lang="en-GB" i="1" dirty="0">
                <a:effectLst/>
                <a:latin typeface="Helvetica" pitchFamily="2" charset="0"/>
              </a:rPr>
              <a:t>and at least 8 million page views</a:t>
            </a:r>
          </a:p>
          <a:p>
            <a:endParaRPr lang="en-GB" dirty="0">
              <a:latin typeface="Helvetica" pitchFamily="2" charset="0"/>
            </a:endParaRPr>
          </a:p>
          <a:p>
            <a:r>
              <a:rPr lang="en-GB" dirty="0">
                <a:latin typeface="Roboto"/>
                <a:ea typeface="Roboto"/>
                <a:cs typeface="Roboto"/>
                <a:sym typeface="Roboto"/>
              </a:rPr>
              <a:t>Constructed 3 large literacy campaigns and a proof-of-concept COLLABORATIVE FACTCHECK: Published article by four fact-checking organizations in four different countries</a:t>
            </a:r>
          </a:p>
          <a:p>
            <a:endParaRPr lang="en-GB" dirty="0">
              <a:effectLst/>
              <a:latin typeface="Helvetica" pitchFamily="2" charset="0"/>
            </a:endParaRPr>
          </a:p>
          <a:p>
            <a:endParaRPr lang="en-GB" dirty="0">
              <a:effectLst/>
              <a:latin typeface="Helvetica" pitchFamily="2" charset="0"/>
            </a:endParaRPr>
          </a:p>
          <a:p>
            <a:pPr>
              <a:buFont typeface="Roboto"/>
              <a:buChar char="●"/>
            </a:pPr>
            <a:endParaRPr dirty="0">
              <a:latin typeface="Roboto"/>
              <a:ea typeface="Roboto"/>
              <a:cs typeface="Roboto"/>
              <a:sym typeface="Roboto"/>
            </a:endParaRPr>
          </a:p>
        </p:txBody>
      </p:sp>
      <p:pic>
        <p:nvPicPr>
          <p:cNvPr id="56" name="Google Shape;56;p13"/>
          <p:cNvPicPr preferRelativeResize="0"/>
          <p:nvPr/>
        </p:nvPicPr>
        <p:blipFill>
          <a:blip r:embed="rId3">
            <a:alphaModFix/>
          </a:blip>
          <a:stretch>
            <a:fillRect/>
          </a:stretch>
        </p:blipFill>
        <p:spPr>
          <a:xfrm>
            <a:off x="6424000" y="881684"/>
            <a:ext cx="2922033" cy="50946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p:nvPr/>
        </p:nvSpPr>
        <p:spPr>
          <a:xfrm>
            <a:off x="-40514" y="-81024"/>
            <a:ext cx="12273023" cy="6160549"/>
          </a:xfrm>
          <a:prstGeom prst="rect">
            <a:avLst/>
          </a:prstGeom>
          <a:solidFill>
            <a:srgbClr val="1A1C3A"/>
          </a:solidFill>
          <a:ln w="12700" cap="flat" cmpd="sng">
            <a:solidFill>
              <a:srgbClr val="12132A"/>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p:cNvSpPr txBox="1"/>
          <p:nvPr/>
        </p:nvSpPr>
        <p:spPr>
          <a:xfrm>
            <a:off x="1545002" y="3627523"/>
            <a:ext cx="9101989" cy="2677616"/>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en-GB" sz="2400" dirty="0">
                <a:solidFill>
                  <a:srgbClr val="FFCD00"/>
                </a:solidFill>
                <a:latin typeface="Calibri"/>
                <a:ea typeface="Calibri"/>
                <a:cs typeface="Calibri"/>
                <a:sym typeface="Calibri"/>
              </a:rPr>
              <a:t>BERGEN UNIVERSITY (NORWAY)</a:t>
            </a:r>
          </a:p>
          <a:p>
            <a:pPr algn="ctr"/>
            <a:r>
              <a:rPr lang="en-GB" sz="2400" dirty="0">
                <a:solidFill>
                  <a:srgbClr val="FFCD00"/>
                </a:solidFill>
                <a:latin typeface="Calibri"/>
                <a:ea typeface="Calibri"/>
                <a:cs typeface="Calibri"/>
                <a:sym typeface="Calibri"/>
              </a:rPr>
              <a:t>UPPSALA UNIVERSITY (SWEDEN)</a:t>
            </a:r>
          </a:p>
          <a:p>
            <a:pPr algn="ctr"/>
            <a:r>
              <a:rPr lang="en-GB" sz="2400" dirty="0">
                <a:solidFill>
                  <a:srgbClr val="FFCD00"/>
                </a:solidFill>
                <a:latin typeface="Calibri"/>
                <a:ea typeface="Calibri"/>
                <a:cs typeface="Calibri"/>
                <a:sym typeface="Calibri"/>
              </a:rPr>
              <a:t>HELSINKI UNIVERSITY (FINLAND)</a:t>
            </a:r>
          </a:p>
          <a:p>
            <a:pPr algn="ctr"/>
            <a:r>
              <a:rPr lang="en-GB" sz="2400" dirty="0">
                <a:solidFill>
                  <a:srgbClr val="FFCD00"/>
                </a:solidFill>
                <a:latin typeface="Calibri"/>
                <a:ea typeface="Calibri"/>
                <a:cs typeface="Calibri"/>
                <a:sym typeface="Calibri"/>
              </a:rPr>
              <a:t>AARHUS UNIVERSITY (DENMARK)</a:t>
            </a:r>
          </a:p>
          <a:p>
            <a:pPr algn="ctr"/>
            <a:endParaRPr lang="en-GB" sz="2400" dirty="0">
              <a:solidFill>
                <a:srgbClr val="FFCD00"/>
              </a:solidFill>
              <a:latin typeface="Calibri"/>
              <a:ea typeface="Calibri"/>
              <a:cs typeface="Calibri"/>
              <a:sym typeface="Calibri"/>
            </a:endParaRPr>
          </a:p>
          <a:p>
            <a:pPr algn="ctr"/>
            <a:endParaRPr lang="en-GB" sz="2400" dirty="0">
              <a:solidFill>
                <a:srgbClr val="FFCD00"/>
              </a:solidFill>
              <a:latin typeface="Calibri"/>
              <a:ea typeface="Calibri"/>
              <a:cs typeface="Calibri"/>
              <a:sym typeface="Calibri"/>
            </a:endParaRPr>
          </a:p>
          <a:p>
            <a:pPr marL="0" marR="0" lvl="0" indent="0" algn="ctr" rtl="0">
              <a:spcBef>
                <a:spcPts val="0"/>
              </a:spcBef>
              <a:spcAft>
                <a:spcPts val="0"/>
              </a:spcAft>
              <a:buNone/>
            </a:pPr>
            <a:endParaRPr sz="2400" dirty="0">
              <a:solidFill>
                <a:srgbClr val="FFCD00"/>
              </a:solidFill>
              <a:latin typeface="Calibri"/>
              <a:ea typeface="Calibri"/>
              <a:cs typeface="Calibri"/>
              <a:sym typeface="Calibri"/>
            </a:endParaRPr>
          </a:p>
        </p:txBody>
      </p:sp>
    </p:spTree>
    <p:extLst>
      <p:ext uri="{BB962C8B-B14F-4D97-AF65-F5344CB8AC3E}">
        <p14:creationId xmlns:p14="http://schemas.microsoft.com/office/powerpoint/2010/main" val="20358543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12853</TotalTime>
  <Words>5414</Words>
  <Application>Microsoft Office PowerPoint</Application>
  <PresentationFormat>Widescreen</PresentationFormat>
  <Paragraphs>342</Paragraphs>
  <Slides>49</Slides>
  <Notes>43</Notes>
  <HiddenSlides>8</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Aptos</vt:lpstr>
      <vt:lpstr>Aptos Display</vt:lpstr>
      <vt:lpstr>Arial</vt:lpstr>
      <vt:lpstr>Calibri</vt:lpstr>
      <vt:lpstr>Helvetica</vt:lpstr>
      <vt:lpstr>Roboto</vt:lpstr>
      <vt:lpstr>Slack-Lato</vt:lpstr>
      <vt:lpstr>Verdana</vt:lpstr>
      <vt:lpstr>Wingdings</vt:lpstr>
      <vt:lpstr>Office Theme</vt:lpstr>
      <vt:lpstr>Office Theme</vt:lpstr>
      <vt:lpstr>PowerPoint Presentation</vt:lpstr>
      <vt:lpstr>Takeaways </vt:lpstr>
      <vt:lpstr>NORDIS (EU CEF funded)</vt:lpstr>
      <vt:lpstr>PowerPoint Presentation</vt:lpstr>
      <vt:lpstr>Vision for NORDIS</vt:lpstr>
      <vt:lpstr>IMPACT: NORDIS CONSORTIUM</vt:lpstr>
      <vt:lpstr>PowerPoint Presentation</vt:lpstr>
      <vt:lpstr>NORDIS Fact-checking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NORDIS: a shared infrastructure model</vt:lpstr>
      <vt:lpstr>Takeaway: Leading interdisciplinary projects</vt:lpstr>
      <vt:lpstr>PowerPoint Presentation</vt:lpstr>
      <vt:lpstr>PowerPoint Presentation</vt:lpstr>
      <vt:lpstr>PowerPoint Presentation</vt:lpstr>
      <vt:lpstr>Jean Eric Pacquet SSH Integration report</vt:lpstr>
      <vt:lpstr>DIFFERENT ASPECTS OF SSH INTEGRATION</vt:lpstr>
      <vt:lpstr>HORIZON 2020: SSH CLASSIFIED (EUROSCIVOC)</vt:lpstr>
      <vt:lpstr>HORIZON 2020 SSH INTEGRATION REPORT: HEALTH (SC1)</vt:lpstr>
      <vt:lpstr>HORIZON 2020: HEALTH CHALLENGE</vt:lpstr>
      <vt:lpstr>HORIZON 2020 HEALTH CHALLENGE: PROJECTS CLASSIFIED USING EuroSciVoc</vt:lpstr>
      <vt:lpstr>HORIZON 2020 HEALTH CHALLENGE: FLAGGED TOPICS</vt:lpstr>
      <vt:lpstr>HEALTH CHALLENGE: % OF SSH PUBLICATIONS</vt:lpstr>
      <vt:lpstr>HEALTH CHALLENGE: % OF SSH PUBLICATIONS</vt:lpstr>
      <vt:lpstr>CLIMATE CHALLENGE: % OF SSH PUBLICATIONS</vt:lpstr>
      <vt:lpstr>HORIZON EUROPE - WHERE IS THE SSH: PROJECTS WITH SSH (EUROSCIVOC)</vt:lpstr>
      <vt:lpstr>HORIZON EUROPE HEALTH CLUSTER: PROJECTS CLASSIFIED BY EuroSciVoc </vt:lpstr>
      <vt:lpstr>HEALTH CHALLENGE: TOPICS</vt:lpstr>
      <vt:lpstr>HORIZON EUROPE CLIMATE CLUSTER: PROJECTS CLASSIFIED BY EuroSciVoc </vt:lpstr>
      <vt:lpstr>HEALTH CHALLENGE: TOPICS</vt:lpstr>
      <vt:lpstr>TOPIC ANALYSIS: STEPS</vt:lpstr>
      <vt:lpstr>HORIZON-HLTH: topics</vt:lpstr>
      <vt:lpstr>HORIZON-HLTH</vt:lpstr>
      <vt:lpstr>HORIZON EUROPE vs HORIZON 2020: HEALTH</vt:lpstr>
      <vt:lpstr>HORIZON-HLTH – textual similarity to SSH</vt:lpstr>
      <vt:lpstr>HORIZON-HLTH – share of SSH projects</vt:lpstr>
      <vt:lpstr>HORIZON-CL5: climate, energy &amp; mobility</vt:lpstr>
      <vt:lpstr>EASSH RECOMMENDATIONS</vt:lpstr>
      <vt:lpstr>PowerPoint Presentation</vt:lpstr>
      <vt:lpstr>HORIZON-CL5 – share of SSH projects</vt:lpstr>
      <vt:lpstr>HORIZON-CL5 – proximity to SSH</vt:lpstr>
      <vt:lpstr>Recommendations from integration report</vt:lpstr>
      <vt:lpstr>Audience’s observations on the data analysis</vt:lpstr>
      <vt:lpstr>HEALTH CHALLENGE: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IBEAS Maria</cp:lastModifiedBy>
  <cp:revision>71</cp:revision>
  <dcterms:modified xsi:type="dcterms:W3CDTF">2024-05-06T07:33:28Z</dcterms:modified>
</cp:coreProperties>
</file>